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Poppins" panose="020B0604020202020204" charset="-70"/>
      <p:regular r:id="rId16"/>
    </p:embeddedFont>
    <p:embeddedFont>
      <p:font typeface="Poppins ExtraBold" panose="020B0604020202020204" charset="-70"/>
      <p:regular r:id="rId17"/>
    </p:embeddedFont>
    <p:embeddedFont>
      <p:font typeface="Calibri" panose="020F0502020204030204" pitchFamily="34" charset="0"/>
      <p:regular r:id="rId18"/>
      <p:bold r:id="rId19"/>
      <p:italic r:id="rId20"/>
      <p:boldItalic r:id="rId21"/>
    </p:embeddedFont>
    <p:embeddedFont>
      <p:font typeface="Open Sans Light Bold" panose="020B0604020202020204" charset="0"/>
      <p:regular r:id="rId22"/>
    </p:embeddedFont>
    <p:embeddedFont>
      <p:font typeface="Poppins Bold Italics" panose="020B0604020202020204" charset="-70"/>
      <p:regular r:id="rId23"/>
    </p:embeddedFont>
    <p:embeddedFont>
      <p:font typeface="Poppins Bold" panose="020B0604020202020204" charset="-70"/>
      <p:regular r:id="rId24"/>
    </p:embeddedFont>
    <p:embeddedFont>
      <p:font typeface="Poppins ExtraBold Bold" panose="020B0604020202020204" charset="-7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147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25.05.2022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25.05.2022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1. Kongresi notiek kopš 1992.gada - apzināt latgalisko pasaulē un revitalizēt to Latvijā.</a:t>
            </a:r>
          </a:p>
          <a:p>
            <a:pPr lvl="0"/>
            <a:r>
              <a:rPr lang="en-US"/>
              <a:t>2. Kopš 2012.gada notiek ik pēc 5 gadiem.</a:t>
            </a:r>
          </a:p>
          <a:p>
            <a:pPr lvl="0"/>
            <a:r>
              <a:rPr lang="en-US"/>
              <a:t>3. Latgolys symtgadis kongresa mērķis - iedzīvināt 1917.gada kongresa pieņemtos lēmumus.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3</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25.05.2022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1. Atsevišķi tika uzrunāti referenti, kā arī mazākumtautību pārstāvji, kas bija īpaša Kultūras ministrijas mērķgrupa.</a:t>
            </a:r>
          </a:p>
          <a:p>
            <a:pPr lvl="0"/>
            <a:r>
              <a:rPr lang="en-US"/>
              <a:t>2. Latgolys symtgadis kongress tika translēts LTV1,  visu dienu bija reportāžas gan LTV1, gan LR1 u.c.</a:t>
            </a:r>
          </a:p>
          <a:p>
            <a:pPr lvl="0"/>
            <a:r>
              <a:rPr lang="en-US"/>
              <a:t>3. Tiešsaiste tika nodrošināta pusei no prezentātajiem pētījumiem.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4</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25.05.2022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1. Delegāti: 92 - iedzīvotāju pārstāvji, 49 - pilsonisko organizāciju pārstāvji, 38 - izglītības iestāžu pāsrtāvji, 24 - uzņēmēju pārstāvji, 22 - pašvaldību vadība, 22 - diaspora, Latvijas vēsturiskās zemes, Baznīca, 11 - organizētāji. Kopā: 258 delegāti.</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5</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25.05.2022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  Vispārizglītojošās skolas, profesionālās, t. sk., mākslas un mūzikas, pirmsskola. </a:t>
            </a:r>
          </a:p>
          <a:p>
            <a:pPr lvl="0"/>
            <a:r>
              <a:rPr lang="en-US"/>
              <a:t>1.2. Skolotājiem, kas izvēlas savus mācību priekšmetus mācīt latgaliešu valodā (runas formā, rakstveidā izmantojot latviešu literāro valodu), noteikt 10% piemaksu pie atalgojuma.</a:t>
            </a:r>
          </a:p>
          <a:p>
            <a:pPr lvl="0"/>
            <a:r>
              <a:rPr lang="en-US"/>
              <a:t>1.3. Saglabāt skolu tīklu (arī vidējās un augstākās profesionālās izglītības posmā) Eiropas Savienības pierobežas teritorijā, nosakot papildu 10% finansējumu valsts dotācijai pedagogu darba apmaksai šajās skolās. </a:t>
            </a:r>
          </a:p>
          <a:p>
            <a:pPr lvl="0"/>
            <a:r>
              <a:rPr lang="en-US"/>
              <a:t>1.4. Latgales pašvaldībās pirmsskolas iestādēs nodrošināt atsevišķu grupiņu ar latgaliešu valodu vai nodrošināt vienu pedagogu, kas lieto latgaliešu valodu.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7</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25.05.2022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1.6. Dublēt latgaliski bērniem paredzēto saturu, kas ir pieejams lsm.lv.</a:t>
            </a:r>
          </a:p>
          <a:p>
            <a:pPr lvl="0"/>
            <a:r>
              <a:rPr lang="en-US"/>
              <a:t>1.8. Izveidot valsts finansētu drukātu periodisku (vismaz 1x divos mēnešos) preses izdevumu latgaliešu valodā.</a:t>
            </a:r>
          </a:p>
          <a:p>
            <a:pPr lvl="0"/>
            <a:r>
              <a:rPr lang="en-US"/>
              <a:t>1.10. Turpmāk, rakstot latgaliešu vārdus latviešu literārajā valodā, pilnīgāk izmantot latīņu alfabēta iespējas.</a:t>
            </a:r>
          </a:p>
          <a:p>
            <a:pPr lvl="0"/>
            <a:r>
              <a:rPr lang="en-US"/>
              <a:t>1.11. Katrā Latgales pašvaldībā izveidot vismaz vienu amata vietu — latgaliešu valodas speciālists, konsultants. </a:t>
            </a:r>
          </a:p>
          <a:p>
            <a:pPr lvl="0"/>
            <a:r>
              <a:rPr lang="en-US"/>
              <a:t>1.12. Aktivizēt Valsts valodas centra Latgaliešu valoda apakškomisijas darbu, piešķirot tam regulāru un samērotu finansējumu, kā arī izveidot LZA Terminoloģijas komisijas Latgaliešu terminoloģijas apakškomisiju.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8</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25.05.2022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2.4. Izveidot Latgales bioekonomikas un viedo lauksaimniecības tehnoloģiju centru Latvijas Lauksaimniecības universitātes Malnavas koledžā formālās un neformālās izglītības programmu īstenošanai.</a:t>
            </a:r>
          </a:p>
          <a:p>
            <a:pPr lvl="0"/>
            <a:r>
              <a:rPr lang="en-US"/>
              <a:t>2.5. Izveidot Valsts kinoloģijas centru Rēzeknes valsts robežsardzes koledžā.</a:t>
            </a:r>
          </a:p>
          <a:p>
            <a:pPr lvl="0"/>
            <a:r>
              <a:rPr lang="en-US"/>
              <a:t>2.6. Palielināt valsts atbalsta programmu finansējumu par 10%, paredzot grantus Latgales reģiona jaunajiem uzņēmējiem.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9</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25.05.2022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a:p>
          <a:p>
            <a:pPr lvl="0"/>
            <a:r>
              <a:rPr lang="en-US"/>
              <a:t>2.10. Paredzēt atbalstu valsts dotētu darbavietu izveidei kritiski svarīgajās nozarēs darbaspēka piesaistei pierobežā un jaunu speciālistu piesaistei.</a:t>
            </a:r>
          </a:p>
          <a:p>
            <a:pPr lvl="0"/>
            <a:r>
              <a:rPr lang="en-US"/>
              <a:t>2.11. Paredzēt lielāku valsts atbalstu jaunās paaudzes piesaistei lauksaimniecības ražošanas procesos (jaunajiem lauksaimniekiem) un nodrošināt plašāku valsts atbalstu izglītības programmu prasmju apguvei, pilnveidei un īstenošanai lauksaimniecības un mežsaimniecības nozarēs, nodrošinot to apguves iespējas Latgales reģionā.</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10</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25.05.2022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3.3.  Latgales kultūrvēsturiskajā zemē pašvaldību organizētajos valsts svētkos, gadskārtu svētkos, citos kultūras un sabiedriskajos pasākumos līdzās latviešu literārajai valodai lietot latgaliešu valodu.</a:t>
            </a:r>
          </a:p>
          <a:p>
            <a:pPr lvl="0"/>
            <a:r>
              <a:rPr lang="en-US"/>
              <a:t>3.4. Tiem novadiem, kuri atrodas ārpus Latgales plānošanas reģiona, bet kuri vēsturiski ir Latgales kultūrvēsturiskās zemes daļa, veidot sadarbību ar Latgales plānošanas reģionu latgaliskās identitātes un valodas saglabāšanā. </a:t>
            </a:r>
          </a:p>
          <a:p>
            <a:pPr lvl="0"/>
            <a:r>
              <a:rPr lang="en-US"/>
              <a:t>3.5. Oficiāli apstiprināt latgaliešu (Latgales) karogu (tumši zils-balts-tumši zils) kā Latgales vēsturiskās zemes karogu, nosakot tā lietojuma kārtību.</a:t>
            </a:r>
          </a:p>
          <a:p>
            <a:pPr lvl="0"/>
            <a:r>
              <a:rPr lang="en-US"/>
              <a:t>3.6. Noteikt, ka Saeimas vēlēšanās ārpus Latvijas vēlētāji var nodot balsis ne tikai Rīgas vēlēšanu apgabalā, bet arī citos vēlēšanu apgabalos.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11</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12.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4.png"/><Relationship Id="rId4" Type="http://schemas.openxmlformats.org/officeDocument/2006/relationships/image" Target="../media/image9.svg"/><Relationship Id="rId9" Type="http://schemas.openxmlformats.org/officeDocument/2006/relationships/image" Target="../media/image6.sv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6.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6.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3.pn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12.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4.png"/><Relationship Id="rId4" Type="http://schemas.openxmlformats.org/officeDocument/2006/relationships/image" Target="../media/image9.svg"/><Relationship Id="rId9" Type="http://schemas.openxmlformats.org/officeDocument/2006/relationships/image" Target="../media/image6.sv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12.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4.png"/><Relationship Id="rId4" Type="http://schemas.openxmlformats.org/officeDocument/2006/relationships/image" Target="../media/image9.svg"/><Relationship Id="rId9"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B00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3589308" y="7973859"/>
            <a:ext cx="11635087" cy="3638609"/>
          </a:xfrm>
          <a:prstGeom prst="rect">
            <a:avLst/>
          </a:prstGeom>
        </p:spPr>
      </p:pic>
      <p:grpSp>
        <p:nvGrpSpPr>
          <p:cNvPr id="3" name="Group 3"/>
          <p:cNvGrpSpPr/>
          <p:nvPr/>
        </p:nvGrpSpPr>
        <p:grpSpPr>
          <a:xfrm rot="-2700000">
            <a:off x="13976259" y="4479634"/>
            <a:ext cx="6566081" cy="6566081"/>
            <a:chOff x="0" y="0"/>
            <a:chExt cx="1913890" cy="1913890"/>
          </a:xfrm>
        </p:grpSpPr>
        <p:sp>
          <p:nvSpPr>
            <p:cNvPr id="4" name="Freeform 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2729"/>
            </a:solidFill>
          </p:spPr>
        </p:sp>
      </p:grpSp>
      <p:grpSp>
        <p:nvGrpSpPr>
          <p:cNvPr id="5" name="Group 5"/>
          <p:cNvGrpSpPr/>
          <p:nvPr/>
        </p:nvGrpSpPr>
        <p:grpSpPr>
          <a:xfrm rot="2700000">
            <a:off x="14332860" y="4836235"/>
            <a:ext cx="5852880" cy="5852880"/>
            <a:chOff x="0" y="0"/>
            <a:chExt cx="1913890" cy="1913890"/>
          </a:xfrm>
        </p:grpSpPr>
        <p:sp>
          <p:nvSpPr>
            <p:cNvPr id="6" name="Freeform 6"/>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DB006"/>
            </a:solidFill>
          </p:spPr>
        </p:sp>
      </p:grpSp>
      <p:grpSp>
        <p:nvGrpSpPr>
          <p:cNvPr id="7" name="Group 7"/>
          <p:cNvGrpSpPr/>
          <p:nvPr/>
        </p:nvGrpSpPr>
        <p:grpSpPr>
          <a:xfrm rot="-2700000">
            <a:off x="13681802" y="-1053173"/>
            <a:ext cx="5144316" cy="5144316"/>
            <a:chOff x="0" y="0"/>
            <a:chExt cx="1913890" cy="1913890"/>
          </a:xfrm>
        </p:grpSpPr>
        <p:sp>
          <p:nvSpPr>
            <p:cNvPr id="8" name="Freeform 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2729"/>
            </a:solidFill>
          </p:spPr>
        </p:sp>
      </p:grpSp>
      <p:grpSp>
        <p:nvGrpSpPr>
          <p:cNvPr id="9" name="Group 9"/>
          <p:cNvGrpSpPr/>
          <p:nvPr/>
        </p:nvGrpSpPr>
        <p:grpSpPr>
          <a:xfrm rot="2700000">
            <a:off x="13961187" y="-773787"/>
            <a:ext cx="4585545" cy="4585545"/>
            <a:chOff x="0" y="0"/>
            <a:chExt cx="1913890" cy="1913890"/>
          </a:xfrm>
        </p:grpSpPr>
        <p:sp>
          <p:nvSpPr>
            <p:cNvPr id="10" name="Freeform 10"/>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CFCFC"/>
            </a:solidFill>
          </p:spPr>
        </p:sp>
      </p:grpSp>
      <p:pic>
        <p:nvPicPr>
          <p:cNvPr id="11" name="Picture 11"/>
          <p:cNvPicPr>
            <a:picLocks noChangeAspect="1"/>
          </p:cNvPicPr>
          <p:nvPr/>
        </p:nvPicPr>
        <p:blipFill>
          <a:blip r:embed="rId4">
            <a:alphaModFix amt="6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89963" y="639127"/>
            <a:ext cx="5437327" cy="879858"/>
          </a:xfrm>
          <a:prstGeom prst="rect">
            <a:avLst/>
          </a:prstGeom>
        </p:spPr>
      </p:pic>
      <p:pic>
        <p:nvPicPr>
          <p:cNvPr id="12" name="Picture 12"/>
          <p:cNvPicPr>
            <a:picLocks noChangeAspect="1"/>
          </p:cNvPicPr>
          <p:nvPr/>
        </p:nvPicPr>
        <p:blipFill>
          <a:blip r:embed="rId6">
            <a:alphaModFix amt="6900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11617" y="8034520"/>
            <a:ext cx="3149383" cy="3149383"/>
          </a:xfrm>
          <a:prstGeom prst="rect">
            <a:avLst/>
          </a:prstGeom>
        </p:spPr>
      </p:pic>
      <p:pic>
        <p:nvPicPr>
          <p:cNvPr id="13" name="Picture 13"/>
          <p:cNvPicPr>
            <a:picLocks noChangeAspect="1"/>
          </p:cNvPicPr>
          <p:nvPr/>
        </p:nvPicPr>
        <p:blipFill>
          <a:blip r:embed="rId8"/>
          <a:srcRect/>
          <a:stretch>
            <a:fillRect/>
          </a:stretch>
        </p:blipFill>
        <p:spPr>
          <a:xfrm>
            <a:off x="14155882" y="1862256"/>
            <a:ext cx="4196156" cy="4993191"/>
          </a:xfrm>
          <a:prstGeom prst="rect">
            <a:avLst/>
          </a:prstGeom>
        </p:spPr>
      </p:pic>
      <p:sp>
        <p:nvSpPr>
          <p:cNvPr id="14" name="TextBox 14"/>
          <p:cNvSpPr txBox="1"/>
          <p:nvPr/>
        </p:nvSpPr>
        <p:spPr>
          <a:xfrm>
            <a:off x="4203859" y="3640131"/>
            <a:ext cx="7786639" cy="2989880"/>
          </a:xfrm>
          <a:prstGeom prst="rect">
            <a:avLst/>
          </a:prstGeom>
        </p:spPr>
        <p:txBody>
          <a:bodyPr lIns="0" tIns="0" rIns="0" bIns="0" rtlCol="0" anchor="t">
            <a:spAutoFit/>
          </a:bodyPr>
          <a:lstStyle/>
          <a:p>
            <a:pPr>
              <a:lnSpc>
                <a:spcPts val="7606"/>
              </a:lnSpc>
            </a:pPr>
            <a:r>
              <a:rPr lang="en-US" sz="7244">
                <a:solidFill>
                  <a:srgbClr val="000000"/>
                </a:solidFill>
                <a:latin typeface="Poppins ExtraBold"/>
              </a:rPr>
              <a:t>koncepts, statistika, rezolūcija </a:t>
            </a:r>
          </a:p>
        </p:txBody>
      </p:sp>
      <p:grpSp>
        <p:nvGrpSpPr>
          <p:cNvPr id="15" name="Group 15"/>
          <p:cNvGrpSpPr/>
          <p:nvPr/>
        </p:nvGrpSpPr>
        <p:grpSpPr>
          <a:xfrm>
            <a:off x="14155882" y="6816983"/>
            <a:ext cx="4196156" cy="1958731"/>
            <a:chOff x="0" y="0"/>
            <a:chExt cx="1105160" cy="515880"/>
          </a:xfrm>
        </p:grpSpPr>
        <p:sp>
          <p:nvSpPr>
            <p:cNvPr id="16" name="Freeform 16"/>
            <p:cNvSpPr/>
            <p:nvPr/>
          </p:nvSpPr>
          <p:spPr>
            <a:xfrm>
              <a:off x="0" y="0"/>
              <a:ext cx="1105160" cy="515880"/>
            </a:xfrm>
            <a:custGeom>
              <a:avLst/>
              <a:gdLst/>
              <a:ahLst/>
              <a:cxnLst/>
              <a:rect l="l" t="t" r="r" b="b"/>
              <a:pathLst>
                <a:path w="1105160" h="515880">
                  <a:moveTo>
                    <a:pt x="0" y="0"/>
                  </a:moveTo>
                  <a:lnTo>
                    <a:pt x="1105160" y="0"/>
                  </a:lnTo>
                  <a:lnTo>
                    <a:pt x="1105160" y="515880"/>
                  </a:lnTo>
                  <a:lnTo>
                    <a:pt x="0" y="515880"/>
                  </a:lnTo>
                  <a:close/>
                </a:path>
              </a:pathLst>
            </a:custGeom>
            <a:solidFill>
              <a:srgbClr val="E2E2E2"/>
            </a:solidFill>
          </p:spPr>
        </p:sp>
        <p:sp>
          <p:nvSpPr>
            <p:cNvPr id="17" name="TextBox 17"/>
            <p:cNvSpPr txBox="1"/>
            <p:nvPr/>
          </p:nvSpPr>
          <p:spPr>
            <a:xfrm>
              <a:off x="0" y="-57150"/>
              <a:ext cx="812800" cy="869950"/>
            </a:xfrm>
            <a:prstGeom prst="rect">
              <a:avLst/>
            </a:prstGeom>
          </p:spPr>
          <p:txBody>
            <a:bodyPr lIns="50800" tIns="50800" rIns="50800" bIns="50800" rtlCol="0" anchor="ctr"/>
            <a:lstStyle/>
            <a:p>
              <a:pPr algn="ctr">
                <a:lnSpc>
                  <a:spcPts val="3639"/>
                </a:lnSpc>
                <a:spcBef>
                  <a:spcPct val="0"/>
                </a:spcBef>
              </a:pPr>
              <a:r>
                <a:rPr lang="en-US" sz="2599">
                  <a:solidFill>
                    <a:srgbClr val="000000"/>
                  </a:solidFill>
                  <a:latin typeface="Open Sans Light Bold"/>
                </a:rPr>
                <a:t>2022. gada 27.-29.aprīlis</a:t>
              </a:r>
            </a:p>
          </p:txBody>
        </p:sp>
      </p:grpSp>
      <p:sp>
        <p:nvSpPr>
          <p:cNvPr id="18" name="TextBox 18"/>
          <p:cNvSpPr txBox="1"/>
          <p:nvPr/>
        </p:nvSpPr>
        <p:spPr>
          <a:xfrm>
            <a:off x="990600" y="2146242"/>
            <a:ext cx="12395498" cy="1218282"/>
          </a:xfrm>
          <a:prstGeom prst="rect">
            <a:avLst/>
          </a:prstGeom>
        </p:spPr>
        <p:txBody>
          <a:bodyPr wrap="square" lIns="0" tIns="0" rIns="0" bIns="0" rtlCol="0" anchor="t">
            <a:spAutoFit/>
          </a:bodyPr>
          <a:lstStyle/>
          <a:p>
            <a:pPr>
              <a:lnSpc>
                <a:spcPts val="9526"/>
              </a:lnSpc>
            </a:pPr>
            <a:r>
              <a:rPr lang="en-US" sz="9072" dirty="0" err="1">
                <a:solidFill>
                  <a:srgbClr val="002729"/>
                </a:solidFill>
                <a:latin typeface="Poppins ExtraBold"/>
              </a:rPr>
              <a:t>Latgolys</a:t>
            </a:r>
            <a:r>
              <a:rPr lang="en-US" sz="9072" dirty="0">
                <a:solidFill>
                  <a:srgbClr val="002729"/>
                </a:solidFill>
                <a:latin typeface="Poppins ExtraBold"/>
              </a:rPr>
              <a:t> </a:t>
            </a:r>
            <a:r>
              <a:rPr lang="en-US" sz="9072" dirty="0" err="1">
                <a:solidFill>
                  <a:srgbClr val="002729"/>
                </a:solidFill>
                <a:latin typeface="Poppins ExtraBold"/>
              </a:rPr>
              <a:t>kongress</a:t>
            </a:r>
            <a:r>
              <a:rPr lang="en-US" sz="9072" dirty="0">
                <a:solidFill>
                  <a:srgbClr val="002729"/>
                </a:solidFill>
                <a:latin typeface="Poppins ExtraBold"/>
              </a:rPr>
              <a:t>:</a:t>
            </a:r>
          </a:p>
        </p:txBody>
      </p:sp>
      <p:sp>
        <p:nvSpPr>
          <p:cNvPr id="19" name="TextBox 19"/>
          <p:cNvSpPr txBox="1"/>
          <p:nvPr/>
        </p:nvSpPr>
        <p:spPr>
          <a:xfrm>
            <a:off x="555719" y="7106261"/>
            <a:ext cx="12060660" cy="1963755"/>
          </a:xfrm>
          <a:prstGeom prst="rect">
            <a:avLst/>
          </a:prstGeom>
        </p:spPr>
        <p:txBody>
          <a:bodyPr lIns="0" tIns="0" rIns="0" bIns="0" rtlCol="0" anchor="t">
            <a:spAutoFit/>
          </a:bodyPr>
          <a:lstStyle/>
          <a:p>
            <a:pPr>
              <a:lnSpc>
                <a:spcPts val="5161"/>
              </a:lnSpc>
            </a:pPr>
            <a:r>
              <a:rPr lang="en-US" sz="3686">
                <a:solidFill>
                  <a:srgbClr val="000000"/>
                </a:solidFill>
                <a:latin typeface="Poppins ExtraBold"/>
              </a:rPr>
              <a:t>Dr.philol. Ilga Šuplinska (SaRIK, Saeima)</a:t>
            </a:r>
          </a:p>
          <a:p>
            <a:pPr>
              <a:lnSpc>
                <a:spcPts val="5161"/>
              </a:lnSpc>
            </a:pPr>
            <a:r>
              <a:rPr lang="en-US" sz="3686">
                <a:solidFill>
                  <a:srgbClr val="000000"/>
                </a:solidFill>
                <a:latin typeface="Poppins ExtraBold"/>
              </a:rPr>
              <a:t>Dr.oec. Sandra Ežmale (SaRIK, Malnavas koledža)</a:t>
            </a:r>
          </a:p>
          <a:p>
            <a:pPr>
              <a:lnSpc>
                <a:spcPts val="5161"/>
              </a:lnSpc>
            </a:pPr>
            <a:r>
              <a:rPr lang="en-US" sz="3686">
                <a:solidFill>
                  <a:srgbClr val="0063CB"/>
                </a:solidFill>
                <a:latin typeface="Poppins ExtraBold"/>
              </a:rPr>
              <a:t>Ilgtspējīgas attīstības komiteja, 25.05.2022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96577">
            <a:off x="13093128" y="8702721"/>
            <a:ext cx="5512571" cy="5512571"/>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2729"/>
            </a:solidFill>
          </p:spPr>
        </p:sp>
      </p:grpSp>
      <p:grpSp>
        <p:nvGrpSpPr>
          <p:cNvPr id="4" name="Group 4"/>
          <p:cNvGrpSpPr/>
          <p:nvPr/>
        </p:nvGrpSpPr>
        <p:grpSpPr>
          <a:xfrm rot="5103422">
            <a:off x="13392513" y="9002106"/>
            <a:ext cx="4913801" cy="4913801"/>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grpSp>
        <p:nvGrpSpPr>
          <p:cNvPr id="6" name="Group 6"/>
          <p:cNvGrpSpPr/>
          <p:nvPr/>
        </p:nvGrpSpPr>
        <p:grpSpPr>
          <a:xfrm rot="-296577">
            <a:off x="16417352" y="4744190"/>
            <a:ext cx="4318924" cy="4318924"/>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2729"/>
            </a:solidFill>
          </p:spPr>
        </p:sp>
      </p:grpSp>
      <p:grpSp>
        <p:nvGrpSpPr>
          <p:cNvPr id="8" name="Group 8"/>
          <p:cNvGrpSpPr/>
          <p:nvPr/>
        </p:nvGrpSpPr>
        <p:grpSpPr>
          <a:xfrm rot="5103422">
            <a:off x="16651910" y="4978748"/>
            <a:ext cx="3849807" cy="3849807"/>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B000"/>
            </a:solidFill>
          </p:spPr>
        </p:sp>
      </p:grpSp>
      <p:grpSp>
        <p:nvGrpSpPr>
          <p:cNvPr id="10" name="Group 10"/>
          <p:cNvGrpSpPr/>
          <p:nvPr/>
        </p:nvGrpSpPr>
        <p:grpSpPr>
          <a:xfrm rot="-296577">
            <a:off x="15757938" y="6549662"/>
            <a:ext cx="4709701" cy="4709701"/>
            <a:chOff x="0" y="0"/>
            <a:chExt cx="1913890" cy="1913890"/>
          </a:xfrm>
        </p:grpSpPr>
        <p:sp>
          <p:nvSpPr>
            <p:cNvPr id="11" name="Freeform 11"/>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0000">
                <a:alpha val="29804"/>
              </a:srgbClr>
            </a:solidFill>
          </p:spPr>
        </p:sp>
      </p:grpSp>
      <p:grpSp>
        <p:nvGrpSpPr>
          <p:cNvPr id="12" name="Group 12"/>
          <p:cNvGrpSpPr/>
          <p:nvPr/>
        </p:nvGrpSpPr>
        <p:grpSpPr>
          <a:xfrm rot="-296577">
            <a:off x="15827358" y="6608030"/>
            <a:ext cx="4709701" cy="4709701"/>
            <a:chOff x="0" y="0"/>
            <a:chExt cx="1913890" cy="1913890"/>
          </a:xfrm>
        </p:grpSpPr>
        <p:sp>
          <p:nvSpPr>
            <p:cNvPr id="13" name="Freeform 1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B000"/>
            </a:solidFill>
          </p:spPr>
        </p:sp>
      </p:grpSp>
      <p:grpSp>
        <p:nvGrpSpPr>
          <p:cNvPr id="14" name="Group 14"/>
          <p:cNvGrpSpPr/>
          <p:nvPr/>
        </p:nvGrpSpPr>
        <p:grpSpPr>
          <a:xfrm rot="5103422">
            <a:off x="16083140" y="6863812"/>
            <a:ext cx="4198138" cy="4198138"/>
            <a:chOff x="0" y="0"/>
            <a:chExt cx="1913890" cy="1913890"/>
          </a:xfrm>
        </p:grpSpPr>
        <p:sp>
          <p:nvSpPr>
            <p:cNvPr id="15" name="Freeform 15"/>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pic>
        <p:nvPicPr>
          <p:cNvPr id="16" name="Picture 1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48663" y="1818602"/>
            <a:ext cx="1239634" cy="1239634"/>
          </a:xfrm>
          <a:prstGeom prst="rect">
            <a:avLst/>
          </a:prstGeom>
        </p:spPr>
      </p:pic>
      <p:grpSp>
        <p:nvGrpSpPr>
          <p:cNvPr id="17" name="Group 17"/>
          <p:cNvGrpSpPr/>
          <p:nvPr/>
        </p:nvGrpSpPr>
        <p:grpSpPr>
          <a:xfrm>
            <a:off x="906825" y="4892059"/>
            <a:ext cx="1239634" cy="1239634"/>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grpSp>
        <p:nvGrpSpPr>
          <p:cNvPr id="19" name="Group 19"/>
          <p:cNvGrpSpPr/>
          <p:nvPr/>
        </p:nvGrpSpPr>
        <p:grpSpPr>
          <a:xfrm>
            <a:off x="948663" y="7559914"/>
            <a:ext cx="1239634" cy="1239634"/>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pic>
        <p:nvPicPr>
          <p:cNvPr id="21" name="Picture 21"/>
          <p:cNvPicPr>
            <a:picLocks noChangeAspect="1"/>
          </p:cNvPicPr>
          <p:nvPr/>
        </p:nvPicPr>
        <p:blipFill>
          <a:blip r:embed="rId5"/>
          <a:srcRect t="2864" r="5184" b="14959"/>
          <a:stretch>
            <a:fillRect/>
          </a:stretch>
        </p:blipFill>
        <p:spPr>
          <a:xfrm>
            <a:off x="1142236" y="5185417"/>
            <a:ext cx="768812" cy="548888"/>
          </a:xfrm>
          <a:prstGeom prst="rect">
            <a:avLst/>
          </a:prstGeom>
        </p:spPr>
      </p:pic>
      <p:pic>
        <p:nvPicPr>
          <p:cNvPr id="22" name="Picture 2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42236" y="7945684"/>
            <a:ext cx="852488" cy="468093"/>
          </a:xfrm>
          <a:prstGeom prst="rect">
            <a:avLst/>
          </a:prstGeom>
        </p:spPr>
      </p:pic>
      <p:sp>
        <p:nvSpPr>
          <p:cNvPr id="23" name="TextBox 23"/>
          <p:cNvSpPr txBox="1"/>
          <p:nvPr/>
        </p:nvSpPr>
        <p:spPr>
          <a:xfrm>
            <a:off x="678613" y="483065"/>
            <a:ext cx="13518628" cy="1028446"/>
          </a:xfrm>
          <a:prstGeom prst="rect">
            <a:avLst/>
          </a:prstGeom>
        </p:spPr>
        <p:txBody>
          <a:bodyPr lIns="0" tIns="0" rIns="0" bIns="0" rtlCol="0" anchor="t">
            <a:spAutoFit/>
          </a:bodyPr>
          <a:lstStyle/>
          <a:p>
            <a:pPr>
              <a:lnSpc>
                <a:spcPts val="8008"/>
              </a:lnSpc>
            </a:pPr>
            <a:r>
              <a:rPr lang="en-US" sz="5720">
                <a:solidFill>
                  <a:srgbClr val="FFB000"/>
                </a:solidFill>
                <a:latin typeface="Poppins ExtraBold"/>
              </a:rPr>
              <a:t>Tautsaimniecība, uzņēmējdarbība</a:t>
            </a:r>
          </a:p>
        </p:txBody>
      </p:sp>
      <p:sp>
        <p:nvSpPr>
          <p:cNvPr id="24" name="TextBox 24"/>
          <p:cNvSpPr txBox="1"/>
          <p:nvPr/>
        </p:nvSpPr>
        <p:spPr>
          <a:xfrm>
            <a:off x="2406934" y="1713827"/>
            <a:ext cx="8554744" cy="644555"/>
          </a:xfrm>
          <a:prstGeom prst="rect">
            <a:avLst/>
          </a:prstGeom>
        </p:spPr>
        <p:txBody>
          <a:bodyPr lIns="0" tIns="0" rIns="0" bIns="0" rtlCol="0" anchor="t">
            <a:spAutoFit/>
          </a:bodyPr>
          <a:lstStyle/>
          <a:p>
            <a:pPr>
              <a:lnSpc>
                <a:spcPts val="5010"/>
              </a:lnSpc>
            </a:pPr>
            <a:r>
              <a:rPr lang="en-US" sz="3579">
                <a:solidFill>
                  <a:srgbClr val="002729"/>
                </a:solidFill>
                <a:latin typeface="Poppins ExtraBold"/>
              </a:rPr>
              <a:t>Tehnoloģiskie parki</a:t>
            </a:r>
          </a:p>
        </p:txBody>
      </p:sp>
      <p:sp>
        <p:nvSpPr>
          <p:cNvPr id="25" name="TextBox 25"/>
          <p:cNvSpPr txBox="1"/>
          <p:nvPr/>
        </p:nvSpPr>
        <p:spPr>
          <a:xfrm>
            <a:off x="2406934" y="4715275"/>
            <a:ext cx="8929776" cy="644555"/>
          </a:xfrm>
          <a:prstGeom prst="rect">
            <a:avLst/>
          </a:prstGeom>
        </p:spPr>
        <p:txBody>
          <a:bodyPr lIns="0" tIns="0" rIns="0" bIns="0" rtlCol="0" anchor="t">
            <a:spAutoFit/>
          </a:bodyPr>
          <a:lstStyle/>
          <a:p>
            <a:pPr>
              <a:lnSpc>
                <a:spcPts val="5010"/>
              </a:lnSpc>
            </a:pPr>
            <a:r>
              <a:rPr lang="en-US" sz="3579">
                <a:solidFill>
                  <a:srgbClr val="002729"/>
                </a:solidFill>
                <a:latin typeface="Poppins ExtraBold"/>
              </a:rPr>
              <a:t>Papildus transporta subsīdijas</a:t>
            </a:r>
          </a:p>
        </p:txBody>
      </p:sp>
      <p:sp>
        <p:nvSpPr>
          <p:cNvPr id="26" name="TextBox 26"/>
          <p:cNvSpPr txBox="1"/>
          <p:nvPr/>
        </p:nvSpPr>
        <p:spPr>
          <a:xfrm>
            <a:off x="2406934" y="7405139"/>
            <a:ext cx="11622751" cy="644555"/>
          </a:xfrm>
          <a:prstGeom prst="rect">
            <a:avLst/>
          </a:prstGeom>
        </p:spPr>
        <p:txBody>
          <a:bodyPr lIns="0" tIns="0" rIns="0" bIns="0" rtlCol="0" anchor="t">
            <a:spAutoFit/>
          </a:bodyPr>
          <a:lstStyle/>
          <a:p>
            <a:pPr>
              <a:lnSpc>
                <a:spcPts val="5010"/>
              </a:lnSpc>
            </a:pPr>
            <a:r>
              <a:rPr lang="en-US" sz="3579">
                <a:solidFill>
                  <a:srgbClr val="002729"/>
                </a:solidFill>
                <a:latin typeface="Poppins ExtraBold"/>
              </a:rPr>
              <a:t>Teritoriju revitalizācija</a:t>
            </a:r>
          </a:p>
        </p:txBody>
      </p:sp>
      <p:sp>
        <p:nvSpPr>
          <p:cNvPr id="27" name="TextBox 27"/>
          <p:cNvSpPr txBox="1"/>
          <p:nvPr/>
        </p:nvSpPr>
        <p:spPr>
          <a:xfrm>
            <a:off x="2406934" y="2371744"/>
            <a:ext cx="11790307" cy="2520315"/>
          </a:xfrm>
          <a:prstGeom prst="rect">
            <a:avLst/>
          </a:prstGeom>
        </p:spPr>
        <p:txBody>
          <a:bodyPr lIns="0" tIns="0" rIns="0" bIns="0" rtlCol="0" anchor="t">
            <a:spAutoFit/>
          </a:bodyPr>
          <a:lstStyle/>
          <a:p>
            <a:pPr algn="just">
              <a:lnSpc>
                <a:spcPts val="3359"/>
              </a:lnSpc>
            </a:pPr>
            <a:r>
              <a:rPr lang="en-US" sz="2399">
                <a:solidFill>
                  <a:srgbClr val="000000"/>
                </a:solidFill>
                <a:latin typeface="Poppins"/>
              </a:rPr>
              <a:t>2.7. Izveidot tehnoloģiskos parkus Rēzeknē un Daugavpilī, veicinot ražošanu ar pievienoto vērtību un eksportu, radot papildus labi apmaksātas darba vietas, kā arī piesaistot investīcijas un paredzot tam finansējumu Atveseļošanas un noturības mehānisma plānā (Nr.3.1.1.3.i.) 25 milj. Eiro apmērā.</a:t>
            </a:r>
          </a:p>
          <a:p>
            <a:pPr algn="just">
              <a:lnSpc>
                <a:spcPts val="3359"/>
              </a:lnSpc>
            </a:pPr>
            <a:endParaRPr lang="en-US" sz="2399">
              <a:solidFill>
                <a:srgbClr val="000000"/>
              </a:solidFill>
              <a:latin typeface="Poppins"/>
            </a:endParaRPr>
          </a:p>
          <a:p>
            <a:pPr algn="just">
              <a:lnSpc>
                <a:spcPts val="3359"/>
              </a:lnSpc>
            </a:pPr>
            <a:endParaRPr lang="en-US" sz="2399">
              <a:solidFill>
                <a:srgbClr val="000000"/>
              </a:solidFill>
              <a:latin typeface="Poppins"/>
            </a:endParaRPr>
          </a:p>
        </p:txBody>
      </p:sp>
      <p:sp>
        <p:nvSpPr>
          <p:cNvPr id="28" name="TextBox 28"/>
          <p:cNvSpPr txBox="1"/>
          <p:nvPr/>
        </p:nvSpPr>
        <p:spPr>
          <a:xfrm>
            <a:off x="2406934" y="5393186"/>
            <a:ext cx="12201807" cy="2116728"/>
          </a:xfrm>
          <a:prstGeom prst="rect">
            <a:avLst/>
          </a:prstGeom>
        </p:spPr>
        <p:txBody>
          <a:bodyPr lIns="0" tIns="0" rIns="0" bIns="0" rtlCol="0" anchor="t">
            <a:spAutoFit/>
          </a:bodyPr>
          <a:lstStyle/>
          <a:p>
            <a:pPr algn="just">
              <a:lnSpc>
                <a:spcPts val="3385"/>
              </a:lnSpc>
            </a:pPr>
            <a:r>
              <a:rPr lang="en-US" sz="2418">
                <a:solidFill>
                  <a:srgbClr val="000000"/>
                </a:solidFill>
                <a:latin typeface="Poppins"/>
              </a:rPr>
              <a:t>2.8. Paredzēt izejvielu un produkcijas transportēšanas subsīdijas Latgales reģiona uzņēmumiem saistībā ar ģeopolitisko stāvokli un ģeogrāfisko attālumu no galvaspilsētas un ostām.</a:t>
            </a:r>
          </a:p>
          <a:p>
            <a:pPr algn="just">
              <a:lnSpc>
                <a:spcPts val="3385"/>
              </a:lnSpc>
            </a:pPr>
            <a:endParaRPr lang="en-US" sz="2418">
              <a:solidFill>
                <a:srgbClr val="000000"/>
              </a:solidFill>
              <a:latin typeface="Poppins"/>
            </a:endParaRPr>
          </a:p>
          <a:p>
            <a:pPr algn="just">
              <a:lnSpc>
                <a:spcPts val="3385"/>
              </a:lnSpc>
            </a:pPr>
            <a:endParaRPr lang="en-US" sz="2418">
              <a:solidFill>
                <a:srgbClr val="000000"/>
              </a:solidFill>
              <a:latin typeface="Poppins"/>
            </a:endParaRPr>
          </a:p>
        </p:txBody>
      </p:sp>
      <p:sp>
        <p:nvSpPr>
          <p:cNvPr id="29" name="TextBox 29"/>
          <p:cNvSpPr txBox="1"/>
          <p:nvPr/>
        </p:nvSpPr>
        <p:spPr>
          <a:xfrm>
            <a:off x="2406934" y="8028823"/>
            <a:ext cx="10458953" cy="1263015"/>
          </a:xfrm>
          <a:prstGeom prst="rect">
            <a:avLst/>
          </a:prstGeom>
        </p:spPr>
        <p:txBody>
          <a:bodyPr lIns="0" tIns="0" rIns="0" bIns="0" rtlCol="0" anchor="t">
            <a:spAutoFit/>
          </a:bodyPr>
          <a:lstStyle/>
          <a:p>
            <a:pPr algn="just">
              <a:lnSpc>
                <a:spcPts val="3359"/>
              </a:lnSpc>
            </a:pPr>
            <a:r>
              <a:rPr lang="en-US" sz="2399">
                <a:solidFill>
                  <a:srgbClr val="000000"/>
                </a:solidFill>
                <a:latin typeface="Poppins"/>
              </a:rPr>
              <a:t>22.9. Paredzēt valsts atbalsta programmas Latgales reģiona pašvaldībām — teritoriju revitalizācijai, kā arī uzņēmējiem modernu, inovatīvu tehnoloģiju iegādei.</a:t>
            </a:r>
          </a:p>
        </p:txBody>
      </p:sp>
      <p:pic>
        <p:nvPicPr>
          <p:cNvPr id="30" name="Picture 30"/>
          <p:cNvPicPr>
            <a:picLocks noChangeAspect="1"/>
          </p:cNvPicPr>
          <p:nvPr/>
        </p:nvPicPr>
        <p:blipFill>
          <a:blip r:embed="rId8">
            <a:alphaModFix amt="69000"/>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789999" y="-992771"/>
            <a:ext cx="4042941" cy="4042941"/>
          </a:xfrm>
          <a:prstGeom prst="rect">
            <a:avLst/>
          </a:prstGeom>
        </p:spPr>
      </p:pic>
      <p:pic>
        <p:nvPicPr>
          <p:cNvPr id="31" name="Picture 31"/>
          <p:cNvPicPr>
            <a:picLocks noChangeAspect="1"/>
          </p:cNvPicPr>
          <p:nvPr/>
        </p:nvPicPr>
        <p:blipFill>
          <a:blip r:embed="rId10"/>
          <a:srcRect t="710" b="710"/>
          <a:stretch>
            <a:fillRect/>
          </a:stretch>
        </p:blipFill>
        <p:spPr>
          <a:xfrm>
            <a:off x="14789999" y="57666"/>
            <a:ext cx="3322789" cy="389774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700000">
            <a:off x="16674806" y="4867346"/>
            <a:ext cx="5512571" cy="5512571"/>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2729"/>
            </a:solidFill>
          </p:spPr>
        </p:sp>
      </p:grpSp>
      <p:grpSp>
        <p:nvGrpSpPr>
          <p:cNvPr id="4" name="Group 4"/>
          <p:cNvGrpSpPr/>
          <p:nvPr/>
        </p:nvGrpSpPr>
        <p:grpSpPr>
          <a:xfrm rot="8100000">
            <a:off x="-3899377" y="148729"/>
            <a:ext cx="5512571" cy="5512571"/>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2729"/>
            </a:solidFill>
          </p:spPr>
        </p:sp>
      </p:grpSp>
      <p:grpSp>
        <p:nvGrpSpPr>
          <p:cNvPr id="6" name="Group 6"/>
          <p:cNvGrpSpPr/>
          <p:nvPr/>
        </p:nvGrpSpPr>
        <p:grpSpPr>
          <a:xfrm rot="2700000">
            <a:off x="16974191" y="5166731"/>
            <a:ext cx="4913801" cy="4913801"/>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grpSp>
        <p:nvGrpSpPr>
          <p:cNvPr id="8" name="Group 8"/>
          <p:cNvGrpSpPr/>
          <p:nvPr/>
        </p:nvGrpSpPr>
        <p:grpSpPr>
          <a:xfrm rot="-8100000">
            <a:off x="-3599992" y="448114"/>
            <a:ext cx="4913801" cy="4913801"/>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grpSp>
        <p:nvGrpSpPr>
          <p:cNvPr id="10" name="Group 10"/>
          <p:cNvGrpSpPr/>
          <p:nvPr/>
        </p:nvGrpSpPr>
        <p:grpSpPr>
          <a:xfrm rot="-2700000">
            <a:off x="16427594" y="222263"/>
            <a:ext cx="4318924" cy="4318924"/>
            <a:chOff x="0" y="0"/>
            <a:chExt cx="1913890" cy="1913890"/>
          </a:xfrm>
        </p:grpSpPr>
        <p:sp>
          <p:nvSpPr>
            <p:cNvPr id="11" name="Freeform 11"/>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2729"/>
            </a:solidFill>
          </p:spPr>
        </p:sp>
      </p:grpSp>
      <p:grpSp>
        <p:nvGrpSpPr>
          <p:cNvPr id="12" name="Group 12"/>
          <p:cNvGrpSpPr/>
          <p:nvPr/>
        </p:nvGrpSpPr>
        <p:grpSpPr>
          <a:xfrm rot="8100000">
            <a:off x="-2458517" y="5987459"/>
            <a:ext cx="4318924" cy="4318924"/>
            <a:chOff x="0" y="0"/>
            <a:chExt cx="1913890" cy="1913890"/>
          </a:xfrm>
        </p:grpSpPr>
        <p:sp>
          <p:nvSpPr>
            <p:cNvPr id="13" name="Freeform 1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2729"/>
            </a:solidFill>
          </p:spPr>
        </p:sp>
      </p:grpSp>
      <p:grpSp>
        <p:nvGrpSpPr>
          <p:cNvPr id="14" name="Group 14"/>
          <p:cNvGrpSpPr/>
          <p:nvPr/>
        </p:nvGrpSpPr>
        <p:grpSpPr>
          <a:xfrm rot="2700000">
            <a:off x="16662152" y="456822"/>
            <a:ext cx="3849807" cy="3849807"/>
            <a:chOff x="0" y="0"/>
            <a:chExt cx="1913890" cy="1913890"/>
          </a:xfrm>
        </p:grpSpPr>
        <p:sp>
          <p:nvSpPr>
            <p:cNvPr id="15" name="Freeform 15"/>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B000"/>
            </a:solidFill>
          </p:spPr>
        </p:sp>
      </p:grpSp>
      <p:grpSp>
        <p:nvGrpSpPr>
          <p:cNvPr id="16" name="Group 16"/>
          <p:cNvGrpSpPr/>
          <p:nvPr/>
        </p:nvGrpSpPr>
        <p:grpSpPr>
          <a:xfrm rot="-8100000">
            <a:off x="-2223959" y="6222017"/>
            <a:ext cx="3849807" cy="3849807"/>
            <a:chOff x="0" y="0"/>
            <a:chExt cx="1913890" cy="1913890"/>
          </a:xfrm>
        </p:grpSpPr>
        <p:sp>
          <p:nvSpPr>
            <p:cNvPr id="17" name="Freeform 17"/>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B000"/>
            </a:solidFill>
          </p:spPr>
        </p:sp>
      </p:grpSp>
      <p:grpSp>
        <p:nvGrpSpPr>
          <p:cNvPr id="18" name="Group 18"/>
          <p:cNvGrpSpPr/>
          <p:nvPr/>
        </p:nvGrpSpPr>
        <p:grpSpPr>
          <a:xfrm rot="-2700000">
            <a:off x="17164693" y="1856966"/>
            <a:ext cx="4709701" cy="4709701"/>
            <a:chOff x="0" y="0"/>
            <a:chExt cx="1913890" cy="1913890"/>
          </a:xfrm>
        </p:grpSpPr>
        <p:sp>
          <p:nvSpPr>
            <p:cNvPr id="19" name="Freeform 1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0000">
                <a:alpha val="29804"/>
              </a:srgbClr>
            </a:solidFill>
          </p:spPr>
        </p:sp>
      </p:grpSp>
      <p:grpSp>
        <p:nvGrpSpPr>
          <p:cNvPr id="20" name="Group 20"/>
          <p:cNvGrpSpPr/>
          <p:nvPr/>
        </p:nvGrpSpPr>
        <p:grpSpPr>
          <a:xfrm rot="8100000">
            <a:off x="-3586394" y="3961979"/>
            <a:ext cx="4709701" cy="4709701"/>
            <a:chOff x="0" y="0"/>
            <a:chExt cx="1913890" cy="1913890"/>
          </a:xfrm>
        </p:grpSpPr>
        <p:sp>
          <p:nvSpPr>
            <p:cNvPr id="21" name="Freeform 21"/>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0000">
                <a:alpha val="29804"/>
              </a:srgbClr>
            </a:solidFill>
          </p:spPr>
        </p:sp>
      </p:grpSp>
      <p:grpSp>
        <p:nvGrpSpPr>
          <p:cNvPr id="22" name="Group 22"/>
          <p:cNvGrpSpPr/>
          <p:nvPr/>
        </p:nvGrpSpPr>
        <p:grpSpPr>
          <a:xfrm rot="-2700000">
            <a:off x="17255390" y="1856966"/>
            <a:ext cx="4709701" cy="4709701"/>
            <a:chOff x="0" y="0"/>
            <a:chExt cx="1913890" cy="1913890"/>
          </a:xfrm>
        </p:grpSpPr>
        <p:sp>
          <p:nvSpPr>
            <p:cNvPr id="23" name="Freeform 2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B000"/>
            </a:solidFill>
          </p:spPr>
        </p:sp>
      </p:grpSp>
      <p:grpSp>
        <p:nvGrpSpPr>
          <p:cNvPr id="24" name="Group 24"/>
          <p:cNvGrpSpPr/>
          <p:nvPr/>
        </p:nvGrpSpPr>
        <p:grpSpPr>
          <a:xfrm rot="8100000">
            <a:off x="-3677091" y="3961979"/>
            <a:ext cx="4709701" cy="4709701"/>
            <a:chOff x="0" y="0"/>
            <a:chExt cx="1913890" cy="1913890"/>
          </a:xfrm>
        </p:grpSpPr>
        <p:sp>
          <p:nvSpPr>
            <p:cNvPr id="25" name="Freeform 2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B000"/>
            </a:solidFill>
          </p:spPr>
        </p:sp>
      </p:grpSp>
      <p:grpSp>
        <p:nvGrpSpPr>
          <p:cNvPr id="26" name="Group 26"/>
          <p:cNvGrpSpPr/>
          <p:nvPr/>
        </p:nvGrpSpPr>
        <p:grpSpPr>
          <a:xfrm rot="2700000">
            <a:off x="17511171" y="2112747"/>
            <a:ext cx="4198138" cy="4198138"/>
            <a:chOff x="0" y="0"/>
            <a:chExt cx="1913890" cy="1913890"/>
          </a:xfrm>
        </p:grpSpPr>
        <p:sp>
          <p:nvSpPr>
            <p:cNvPr id="27" name="Freeform 27"/>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grpSp>
        <p:nvGrpSpPr>
          <p:cNvPr id="28" name="Group 28"/>
          <p:cNvGrpSpPr/>
          <p:nvPr/>
        </p:nvGrpSpPr>
        <p:grpSpPr>
          <a:xfrm rot="-8100000">
            <a:off x="-3421309" y="4217761"/>
            <a:ext cx="4198138" cy="4198138"/>
            <a:chOff x="0" y="0"/>
            <a:chExt cx="1913890" cy="1913890"/>
          </a:xfrm>
        </p:grpSpPr>
        <p:sp>
          <p:nvSpPr>
            <p:cNvPr id="29" name="Freeform 29"/>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sp>
        <p:nvSpPr>
          <p:cNvPr id="30" name="TextBox 30"/>
          <p:cNvSpPr txBox="1"/>
          <p:nvPr/>
        </p:nvSpPr>
        <p:spPr>
          <a:xfrm>
            <a:off x="3883280" y="646663"/>
            <a:ext cx="10521441" cy="1373159"/>
          </a:xfrm>
          <a:prstGeom prst="rect">
            <a:avLst/>
          </a:prstGeom>
        </p:spPr>
        <p:txBody>
          <a:bodyPr lIns="0" tIns="0" rIns="0" bIns="0" rtlCol="0" anchor="t">
            <a:spAutoFit/>
          </a:bodyPr>
          <a:lstStyle/>
          <a:p>
            <a:pPr algn="ctr">
              <a:lnSpc>
                <a:spcPts val="10073"/>
              </a:lnSpc>
            </a:pPr>
            <a:r>
              <a:rPr lang="en-US" sz="8759">
                <a:solidFill>
                  <a:srgbClr val="002729"/>
                </a:solidFill>
                <a:latin typeface="Poppins ExtraBold"/>
              </a:rPr>
              <a:t>Pašvaldības</a:t>
            </a:r>
          </a:p>
        </p:txBody>
      </p:sp>
      <p:sp>
        <p:nvSpPr>
          <p:cNvPr id="31" name="TextBox 31"/>
          <p:cNvSpPr txBox="1"/>
          <p:nvPr/>
        </p:nvSpPr>
        <p:spPr>
          <a:xfrm>
            <a:off x="3883280" y="1980883"/>
            <a:ext cx="11649836" cy="1373159"/>
          </a:xfrm>
          <a:prstGeom prst="rect">
            <a:avLst/>
          </a:prstGeom>
        </p:spPr>
        <p:txBody>
          <a:bodyPr lIns="0" tIns="0" rIns="0" bIns="0" rtlCol="0" anchor="t">
            <a:spAutoFit/>
          </a:bodyPr>
          <a:lstStyle/>
          <a:p>
            <a:pPr algn="ctr">
              <a:lnSpc>
                <a:spcPts val="10073"/>
              </a:lnSpc>
            </a:pPr>
            <a:r>
              <a:rPr lang="en-US" sz="8759">
                <a:solidFill>
                  <a:srgbClr val="FFB000"/>
                </a:solidFill>
                <a:latin typeface="Poppins ExtraBold"/>
              </a:rPr>
              <a:t>un valsts pārvalde</a:t>
            </a:r>
          </a:p>
        </p:txBody>
      </p:sp>
      <p:sp>
        <p:nvSpPr>
          <p:cNvPr id="32" name="AutoShape 32"/>
          <p:cNvSpPr/>
          <p:nvPr/>
        </p:nvSpPr>
        <p:spPr>
          <a:xfrm>
            <a:off x="4327726" y="4020382"/>
            <a:ext cx="9632549" cy="2548105"/>
          </a:xfrm>
          <a:prstGeom prst="rect">
            <a:avLst/>
          </a:prstGeom>
          <a:solidFill>
            <a:srgbClr val="FFB000"/>
          </a:solidFill>
        </p:spPr>
      </p:sp>
      <p:sp>
        <p:nvSpPr>
          <p:cNvPr id="33" name="AutoShape 33"/>
          <p:cNvSpPr/>
          <p:nvPr/>
        </p:nvSpPr>
        <p:spPr>
          <a:xfrm>
            <a:off x="4327726" y="7044607"/>
            <a:ext cx="9632549" cy="2548105"/>
          </a:xfrm>
          <a:prstGeom prst="rect">
            <a:avLst/>
          </a:prstGeom>
          <a:solidFill>
            <a:srgbClr val="FFB000"/>
          </a:solidFill>
        </p:spPr>
      </p:sp>
      <p:sp>
        <p:nvSpPr>
          <p:cNvPr id="34" name="TextBox 34"/>
          <p:cNvSpPr txBox="1"/>
          <p:nvPr/>
        </p:nvSpPr>
        <p:spPr>
          <a:xfrm>
            <a:off x="4327726" y="4925858"/>
            <a:ext cx="9632549" cy="1533310"/>
          </a:xfrm>
          <a:prstGeom prst="rect">
            <a:avLst/>
          </a:prstGeom>
        </p:spPr>
        <p:txBody>
          <a:bodyPr lIns="0" tIns="0" rIns="0" bIns="0" rtlCol="0" anchor="t">
            <a:spAutoFit/>
          </a:bodyPr>
          <a:lstStyle/>
          <a:p>
            <a:pPr algn="just">
              <a:lnSpc>
                <a:spcPts val="4052"/>
              </a:lnSpc>
            </a:pPr>
            <a:r>
              <a:rPr lang="en-US" sz="2894">
                <a:solidFill>
                  <a:srgbClr val="000000"/>
                </a:solidFill>
                <a:latin typeface="Poppins"/>
              </a:rPr>
              <a:t>3.1. Valstī īstenot reģionālo reformu, izveidojot administratīvos reģionus: Latgali, Vidzemi, Kurzemi un Zemgali.</a:t>
            </a:r>
          </a:p>
        </p:txBody>
      </p:sp>
      <p:sp>
        <p:nvSpPr>
          <p:cNvPr id="35" name="TextBox 35"/>
          <p:cNvSpPr txBox="1"/>
          <p:nvPr/>
        </p:nvSpPr>
        <p:spPr>
          <a:xfrm>
            <a:off x="4592560" y="7954654"/>
            <a:ext cx="9133077" cy="1499700"/>
          </a:xfrm>
          <a:prstGeom prst="rect">
            <a:avLst/>
          </a:prstGeom>
        </p:spPr>
        <p:txBody>
          <a:bodyPr lIns="0" tIns="0" rIns="0" bIns="0" rtlCol="0" anchor="t">
            <a:spAutoFit/>
          </a:bodyPr>
          <a:lstStyle/>
          <a:p>
            <a:pPr algn="just">
              <a:lnSpc>
                <a:spcPts val="3964"/>
              </a:lnSpc>
            </a:pPr>
            <a:r>
              <a:rPr lang="en-US" sz="2831">
                <a:solidFill>
                  <a:srgbClr val="000000"/>
                </a:solidFill>
                <a:latin typeface="Poppins"/>
              </a:rPr>
              <a:t>3.2. Varakļānu novadu iekļaut Latgales plānošanas reģionā, Latgales vēlēšanu apgabalā un valsts pārvaldes Latgales teritoriālajās struktūrās. </a:t>
            </a:r>
          </a:p>
        </p:txBody>
      </p:sp>
      <p:pic>
        <p:nvPicPr>
          <p:cNvPr id="36" name="Picture 36"/>
          <p:cNvPicPr>
            <a:picLocks noChangeAspect="1"/>
          </p:cNvPicPr>
          <p:nvPr/>
        </p:nvPicPr>
        <p:blipFill>
          <a:blip r:embed="rId3"/>
          <a:srcRect t="710" b="710"/>
          <a:stretch>
            <a:fillRect/>
          </a:stretch>
        </p:blipFill>
        <p:spPr>
          <a:xfrm>
            <a:off x="0" y="122642"/>
            <a:ext cx="3322789" cy="389774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700000">
            <a:off x="16674806" y="4867346"/>
            <a:ext cx="5512571" cy="5512571"/>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2729"/>
            </a:solidFill>
          </p:spPr>
        </p:sp>
      </p:grpSp>
      <p:grpSp>
        <p:nvGrpSpPr>
          <p:cNvPr id="4" name="Group 4"/>
          <p:cNvGrpSpPr/>
          <p:nvPr/>
        </p:nvGrpSpPr>
        <p:grpSpPr>
          <a:xfrm rot="8100000">
            <a:off x="-3899377" y="148729"/>
            <a:ext cx="5512571" cy="5512571"/>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2729"/>
            </a:solidFill>
          </p:spPr>
        </p:sp>
      </p:grpSp>
      <p:grpSp>
        <p:nvGrpSpPr>
          <p:cNvPr id="6" name="Group 6"/>
          <p:cNvGrpSpPr/>
          <p:nvPr/>
        </p:nvGrpSpPr>
        <p:grpSpPr>
          <a:xfrm rot="2700000">
            <a:off x="16974191" y="5166731"/>
            <a:ext cx="4913801" cy="4913801"/>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grpSp>
        <p:nvGrpSpPr>
          <p:cNvPr id="8" name="Group 8"/>
          <p:cNvGrpSpPr/>
          <p:nvPr/>
        </p:nvGrpSpPr>
        <p:grpSpPr>
          <a:xfrm rot="-8100000">
            <a:off x="-3599992" y="448114"/>
            <a:ext cx="4913801" cy="4913801"/>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grpSp>
        <p:nvGrpSpPr>
          <p:cNvPr id="10" name="Group 10"/>
          <p:cNvGrpSpPr/>
          <p:nvPr/>
        </p:nvGrpSpPr>
        <p:grpSpPr>
          <a:xfrm rot="-2700000">
            <a:off x="16427594" y="222263"/>
            <a:ext cx="4318924" cy="4318924"/>
            <a:chOff x="0" y="0"/>
            <a:chExt cx="1913890" cy="1913890"/>
          </a:xfrm>
        </p:grpSpPr>
        <p:sp>
          <p:nvSpPr>
            <p:cNvPr id="11" name="Freeform 11"/>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2729"/>
            </a:solidFill>
          </p:spPr>
        </p:sp>
      </p:grpSp>
      <p:grpSp>
        <p:nvGrpSpPr>
          <p:cNvPr id="12" name="Group 12"/>
          <p:cNvGrpSpPr/>
          <p:nvPr/>
        </p:nvGrpSpPr>
        <p:grpSpPr>
          <a:xfrm rot="8100000">
            <a:off x="-2458517" y="5987459"/>
            <a:ext cx="4318924" cy="4318924"/>
            <a:chOff x="0" y="0"/>
            <a:chExt cx="1913890" cy="1913890"/>
          </a:xfrm>
        </p:grpSpPr>
        <p:sp>
          <p:nvSpPr>
            <p:cNvPr id="13" name="Freeform 1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2729"/>
            </a:solidFill>
          </p:spPr>
        </p:sp>
      </p:grpSp>
      <p:grpSp>
        <p:nvGrpSpPr>
          <p:cNvPr id="14" name="Group 14"/>
          <p:cNvGrpSpPr/>
          <p:nvPr/>
        </p:nvGrpSpPr>
        <p:grpSpPr>
          <a:xfrm rot="2700000">
            <a:off x="16662152" y="456822"/>
            <a:ext cx="3849807" cy="3849807"/>
            <a:chOff x="0" y="0"/>
            <a:chExt cx="1913890" cy="1913890"/>
          </a:xfrm>
        </p:grpSpPr>
        <p:sp>
          <p:nvSpPr>
            <p:cNvPr id="15" name="Freeform 15"/>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B000"/>
            </a:solidFill>
          </p:spPr>
        </p:sp>
      </p:grpSp>
      <p:grpSp>
        <p:nvGrpSpPr>
          <p:cNvPr id="16" name="Group 16"/>
          <p:cNvGrpSpPr/>
          <p:nvPr/>
        </p:nvGrpSpPr>
        <p:grpSpPr>
          <a:xfrm rot="-8100000">
            <a:off x="-2223959" y="6222017"/>
            <a:ext cx="3849807" cy="3849807"/>
            <a:chOff x="0" y="0"/>
            <a:chExt cx="1913890" cy="1913890"/>
          </a:xfrm>
        </p:grpSpPr>
        <p:sp>
          <p:nvSpPr>
            <p:cNvPr id="17" name="Freeform 17"/>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B000"/>
            </a:solidFill>
          </p:spPr>
        </p:sp>
      </p:grpSp>
      <p:grpSp>
        <p:nvGrpSpPr>
          <p:cNvPr id="18" name="Group 18"/>
          <p:cNvGrpSpPr/>
          <p:nvPr/>
        </p:nvGrpSpPr>
        <p:grpSpPr>
          <a:xfrm rot="-2700000">
            <a:off x="17164693" y="1856966"/>
            <a:ext cx="4709701" cy="4709701"/>
            <a:chOff x="0" y="0"/>
            <a:chExt cx="1913890" cy="1913890"/>
          </a:xfrm>
        </p:grpSpPr>
        <p:sp>
          <p:nvSpPr>
            <p:cNvPr id="19" name="Freeform 1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0000">
                <a:alpha val="29804"/>
              </a:srgbClr>
            </a:solidFill>
          </p:spPr>
        </p:sp>
      </p:grpSp>
      <p:grpSp>
        <p:nvGrpSpPr>
          <p:cNvPr id="20" name="Group 20"/>
          <p:cNvGrpSpPr/>
          <p:nvPr/>
        </p:nvGrpSpPr>
        <p:grpSpPr>
          <a:xfrm rot="8100000">
            <a:off x="-3586394" y="3961979"/>
            <a:ext cx="4709701" cy="4709701"/>
            <a:chOff x="0" y="0"/>
            <a:chExt cx="1913890" cy="1913890"/>
          </a:xfrm>
        </p:grpSpPr>
        <p:sp>
          <p:nvSpPr>
            <p:cNvPr id="21" name="Freeform 21"/>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0000">
                <a:alpha val="29804"/>
              </a:srgbClr>
            </a:solidFill>
          </p:spPr>
        </p:sp>
      </p:grpSp>
      <p:grpSp>
        <p:nvGrpSpPr>
          <p:cNvPr id="22" name="Group 22"/>
          <p:cNvGrpSpPr/>
          <p:nvPr/>
        </p:nvGrpSpPr>
        <p:grpSpPr>
          <a:xfrm rot="-2700000">
            <a:off x="17255390" y="1856966"/>
            <a:ext cx="4709701" cy="4709701"/>
            <a:chOff x="0" y="0"/>
            <a:chExt cx="1913890" cy="1913890"/>
          </a:xfrm>
        </p:grpSpPr>
        <p:sp>
          <p:nvSpPr>
            <p:cNvPr id="23" name="Freeform 2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B000"/>
            </a:solidFill>
          </p:spPr>
        </p:sp>
      </p:grpSp>
      <p:grpSp>
        <p:nvGrpSpPr>
          <p:cNvPr id="24" name="Group 24"/>
          <p:cNvGrpSpPr/>
          <p:nvPr/>
        </p:nvGrpSpPr>
        <p:grpSpPr>
          <a:xfrm rot="8100000">
            <a:off x="-3677091" y="3961979"/>
            <a:ext cx="4709701" cy="4709701"/>
            <a:chOff x="0" y="0"/>
            <a:chExt cx="1913890" cy="1913890"/>
          </a:xfrm>
        </p:grpSpPr>
        <p:sp>
          <p:nvSpPr>
            <p:cNvPr id="25" name="Freeform 2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B000"/>
            </a:solidFill>
          </p:spPr>
        </p:sp>
      </p:grpSp>
      <p:grpSp>
        <p:nvGrpSpPr>
          <p:cNvPr id="26" name="Group 26"/>
          <p:cNvGrpSpPr/>
          <p:nvPr/>
        </p:nvGrpSpPr>
        <p:grpSpPr>
          <a:xfrm rot="2700000">
            <a:off x="17511171" y="2112747"/>
            <a:ext cx="4198138" cy="4198138"/>
            <a:chOff x="0" y="0"/>
            <a:chExt cx="1913890" cy="1913890"/>
          </a:xfrm>
        </p:grpSpPr>
        <p:sp>
          <p:nvSpPr>
            <p:cNvPr id="27" name="Freeform 27"/>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grpSp>
        <p:nvGrpSpPr>
          <p:cNvPr id="28" name="Group 28"/>
          <p:cNvGrpSpPr/>
          <p:nvPr/>
        </p:nvGrpSpPr>
        <p:grpSpPr>
          <a:xfrm rot="-8100000">
            <a:off x="-3421309" y="4217761"/>
            <a:ext cx="4198138" cy="4198138"/>
            <a:chOff x="0" y="0"/>
            <a:chExt cx="1913890" cy="1913890"/>
          </a:xfrm>
        </p:grpSpPr>
        <p:sp>
          <p:nvSpPr>
            <p:cNvPr id="29" name="Freeform 29"/>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sp>
        <p:nvSpPr>
          <p:cNvPr id="30" name="TextBox 30"/>
          <p:cNvSpPr txBox="1"/>
          <p:nvPr/>
        </p:nvSpPr>
        <p:spPr>
          <a:xfrm>
            <a:off x="3883280" y="675238"/>
            <a:ext cx="12396699" cy="1634869"/>
          </a:xfrm>
          <a:prstGeom prst="rect">
            <a:avLst/>
          </a:prstGeom>
        </p:spPr>
        <p:txBody>
          <a:bodyPr lIns="0" tIns="0" rIns="0" bIns="0" rtlCol="0" anchor="t">
            <a:spAutoFit/>
          </a:bodyPr>
          <a:lstStyle/>
          <a:p>
            <a:pPr algn="ctr">
              <a:lnSpc>
                <a:spcPts val="6278"/>
              </a:lnSpc>
            </a:pPr>
            <a:r>
              <a:rPr lang="en-US" sz="5459">
                <a:solidFill>
                  <a:srgbClr val="002729"/>
                </a:solidFill>
                <a:latin typeface="Poppins ExtraBold"/>
              </a:rPr>
              <a:t>Latgales kongresa lēmumu izpildes padome (LKLIP)</a:t>
            </a:r>
          </a:p>
        </p:txBody>
      </p:sp>
      <p:sp>
        <p:nvSpPr>
          <p:cNvPr id="31" name="AutoShape 31"/>
          <p:cNvSpPr/>
          <p:nvPr/>
        </p:nvSpPr>
        <p:spPr>
          <a:xfrm>
            <a:off x="4093088" y="2555845"/>
            <a:ext cx="9632549" cy="2548105"/>
          </a:xfrm>
          <a:prstGeom prst="rect">
            <a:avLst/>
          </a:prstGeom>
          <a:solidFill>
            <a:srgbClr val="FFB000"/>
          </a:solidFill>
        </p:spPr>
      </p:sp>
      <p:sp>
        <p:nvSpPr>
          <p:cNvPr id="32" name="AutoShape 32"/>
          <p:cNvSpPr/>
          <p:nvPr/>
        </p:nvSpPr>
        <p:spPr>
          <a:xfrm>
            <a:off x="4327726" y="7473314"/>
            <a:ext cx="9632549" cy="2548105"/>
          </a:xfrm>
          <a:prstGeom prst="rect">
            <a:avLst/>
          </a:prstGeom>
          <a:solidFill>
            <a:srgbClr val="FFB000"/>
          </a:solidFill>
        </p:spPr>
      </p:sp>
      <p:sp>
        <p:nvSpPr>
          <p:cNvPr id="33" name="TextBox 33"/>
          <p:cNvSpPr txBox="1"/>
          <p:nvPr/>
        </p:nvSpPr>
        <p:spPr>
          <a:xfrm>
            <a:off x="4093088" y="2479645"/>
            <a:ext cx="9632549" cy="2574433"/>
          </a:xfrm>
          <a:prstGeom prst="rect">
            <a:avLst/>
          </a:prstGeom>
        </p:spPr>
        <p:txBody>
          <a:bodyPr lIns="0" tIns="0" rIns="0" bIns="0" rtlCol="0" anchor="t">
            <a:spAutoFit/>
          </a:bodyPr>
          <a:lstStyle/>
          <a:p>
            <a:pPr marL="624891" lvl="1" indent="-312446" algn="just">
              <a:lnSpc>
                <a:spcPts val="4052"/>
              </a:lnSpc>
              <a:buFont typeface="Arial"/>
              <a:buChar char="•"/>
            </a:pPr>
            <a:r>
              <a:rPr lang="en-US" sz="2894">
                <a:solidFill>
                  <a:srgbClr val="000000"/>
                </a:solidFill>
                <a:latin typeface="Poppins"/>
              </a:rPr>
              <a:t>Uzdevums ir paātrināt un vērtēt pieņemto prasību izpildi, sniegt pārskatus par rezolūcijas īstenošanas gaitu sabiedrībai.</a:t>
            </a:r>
          </a:p>
          <a:p>
            <a:pPr marL="624891" lvl="1" indent="-312446" algn="just">
              <a:lnSpc>
                <a:spcPts val="4052"/>
              </a:lnSpc>
              <a:buFont typeface="Arial"/>
              <a:buChar char="•"/>
            </a:pPr>
            <a:r>
              <a:rPr lang="en-US" sz="2894">
                <a:solidFill>
                  <a:srgbClr val="000000"/>
                </a:solidFill>
                <a:latin typeface="Poppins"/>
              </a:rPr>
              <a:t>Triju mēnešu laikā sagatavot rezolūcijas izvērsumu.</a:t>
            </a:r>
          </a:p>
        </p:txBody>
      </p:sp>
      <p:sp>
        <p:nvSpPr>
          <p:cNvPr id="34" name="TextBox 34"/>
          <p:cNvSpPr txBox="1"/>
          <p:nvPr/>
        </p:nvSpPr>
        <p:spPr>
          <a:xfrm>
            <a:off x="4327726" y="7382325"/>
            <a:ext cx="9632549" cy="2527605"/>
          </a:xfrm>
          <a:prstGeom prst="rect">
            <a:avLst/>
          </a:prstGeom>
        </p:spPr>
        <p:txBody>
          <a:bodyPr lIns="0" tIns="0" rIns="0" bIns="0" rtlCol="0" anchor="t">
            <a:spAutoFit/>
          </a:bodyPr>
          <a:lstStyle/>
          <a:p>
            <a:pPr algn="just">
              <a:lnSpc>
                <a:spcPts val="4008"/>
              </a:lnSpc>
            </a:pPr>
            <a:r>
              <a:rPr lang="en-US" sz="2862">
                <a:solidFill>
                  <a:srgbClr val="000000"/>
                </a:solidFill>
                <a:latin typeface="Poppins"/>
              </a:rPr>
              <a:t>Latgales kongresa izmaksas: </a:t>
            </a:r>
            <a:r>
              <a:rPr lang="en-US" sz="2862">
                <a:solidFill>
                  <a:srgbClr val="000000"/>
                </a:solidFill>
                <a:latin typeface="Poppins Bold"/>
              </a:rPr>
              <a:t>46 395 EUR.</a:t>
            </a:r>
          </a:p>
          <a:p>
            <a:pPr algn="just">
              <a:lnSpc>
                <a:spcPts val="4008"/>
              </a:lnSpc>
            </a:pPr>
            <a:r>
              <a:rPr lang="en-US" sz="2862">
                <a:solidFill>
                  <a:srgbClr val="000000"/>
                </a:solidFill>
                <a:latin typeface="Poppins"/>
              </a:rPr>
              <a:t>Finansiāls atbalsts: </a:t>
            </a:r>
            <a:r>
              <a:rPr lang="en-US" sz="2862">
                <a:solidFill>
                  <a:srgbClr val="000000"/>
                </a:solidFill>
                <a:latin typeface="Poppins Bold"/>
              </a:rPr>
              <a:t>Latgales reģiona pašvaldības, Kultūras ministrija, Latgaliešu kultūras biedrība, Latgales Ražojošo lauksaimnieku apvienība,  Latgales etnogrāfiskā vēstniecība u.c.</a:t>
            </a:r>
          </a:p>
        </p:txBody>
      </p:sp>
      <p:pic>
        <p:nvPicPr>
          <p:cNvPr id="35" name="Picture 35"/>
          <p:cNvPicPr>
            <a:picLocks noChangeAspect="1"/>
          </p:cNvPicPr>
          <p:nvPr/>
        </p:nvPicPr>
        <p:blipFill>
          <a:blip r:embed="rId2"/>
          <a:srcRect t="710" b="710"/>
          <a:stretch>
            <a:fillRect/>
          </a:stretch>
        </p:blipFill>
        <p:spPr>
          <a:xfrm>
            <a:off x="0" y="122642"/>
            <a:ext cx="3322789" cy="3897740"/>
          </a:xfrm>
          <a:prstGeom prst="rect">
            <a:avLst/>
          </a:prstGeom>
        </p:spPr>
      </p:pic>
      <p:sp>
        <p:nvSpPr>
          <p:cNvPr id="36" name="TextBox 36"/>
          <p:cNvSpPr txBox="1"/>
          <p:nvPr/>
        </p:nvSpPr>
        <p:spPr>
          <a:xfrm>
            <a:off x="2423169" y="5368991"/>
            <a:ext cx="14218540" cy="1756159"/>
          </a:xfrm>
          <a:prstGeom prst="rect">
            <a:avLst/>
          </a:prstGeom>
        </p:spPr>
        <p:txBody>
          <a:bodyPr lIns="0" tIns="0" rIns="0" bIns="0" rtlCol="0" anchor="t">
            <a:spAutoFit/>
          </a:bodyPr>
          <a:lstStyle/>
          <a:p>
            <a:pPr algn="ctr">
              <a:lnSpc>
                <a:spcPts val="3478"/>
              </a:lnSpc>
              <a:spcBef>
                <a:spcPct val="0"/>
              </a:spcBef>
            </a:pPr>
            <a:r>
              <a:rPr lang="en-US" sz="2484">
                <a:solidFill>
                  <a:srgbClr val="000000"/>
                </a:solidFill>
                <a:latin typeface="Poppins ExtraBold"/>
              </a:rPr>
              <a:t>Padomes izpildu struktūras (biroja) darbības nodrošināšana apm. 41 640 EUR gadā (divas darba vietas 1300 un 1500 EUR mēneša alga)</a:t>
            </a:r>
          </a:p>
          <a:p>
            <a:pPr algn="ctr">
              <a:lnSpc>
                <a:spcPts val="3478"/>
              </a:lnSpc>
              <a:spcBef>
                <a:spcPct val="0"/>
              </a:spcBef>
            </a:pPr>
            <a:r>
              <a:rPr lang="en-US" sz="2484">
                <a:solidFill>
                  <a:srgbClr val="000000"/>
                </a:solidFill>
                <a:latin typeface="Poppins ExtraBold"/>
              </a:rPr>
              <a:t>Vienreiz gadā semināra organizēšanas izdevumu segšana  10 000 EUR   </a:t>
            </a:r>
          </a:p>
          <a:p>
            <a:pPr algn="ctr">
              <a:lnSpc>
                <a:spcPts val="3478"/>
              </a:lnSpc>
              <a:spcBef>
                <a:spcPct val="0"/>
              </a:spcBef>
            </a:pPr>
            <a:r>
              <a:rPr lang="en-US" sz="2484">
                <a:solidFill>
                  <a:srgbClr val="000000"/>
                </a:solidFill>
                <a:latin typeface="Poppins ExtraBold"/>
              </a:rPr>
              <a:t>Kongresa sasukšanas izmaksu segšana reizi piecos gados apm. 50 000 EUR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4413537">
            <a:off x="-3091487" y="6315280"/>
            <a:ext cx="4477020" cy="4477020"/>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2729"/>
            </a:solidFill>
          </p:spPr>
        </p:sp>
      </p:grpSp>
      <p:grpSp>
        <p:nvGrpSpPr>
          <p:cNvPr id="4" name="Group 4"/>
          <p:cNvGrpSpPr/>
          <p:nvPr/>
        </p:nvGrpSpPr>
        <p:grpSpPr>
          <a:xfrm rot="-4661071">
            <a:off x="15988896" y="-1056021"/>
            <a:ext cx="4047871" cy="4047871"/>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2729"/>
            </a:solidFill>
          </p:spPr>
        </p:sp>
      </p:grpSp>
      <p:grpSp>
        <p:nvGrpSpPr>
          <p:cNvPr id="6" name="Group 6"/>
          <p:cNvGrpSpPr/>
          <p:nvPr/>
        </p:nvGrpSpPr>
        <p:grpSpPr>
          <a:xfrm rot="-309809">
            <a:off x="9130420" y="7437222"/>
            <a:ext cx="8233310" cy="823331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2729"/>
            </a:solidFill>
          </p:spPr>
        </p:sp>
      </p:grpSp>
      <p:grpSp>
        <p:nvGrpSpPr>
          <p:cNvPr id="8" name="Group 8"/>
          <p:cNvGrpSpPr/>
          <p:nvPr/>
        </p:nvGrpSpPr>
        <p:grpSpPr>
          <a:xfrm rot="9813537">
            <a:off x="-2848343" y="6558424"/>
            <a:ext cx="3990730" cy="3990730"/>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grpSp>
        <p:nvGrpSpPr>
          <p:cNvPr id="10" name="Group 10"/>
          <p:cNvGrpSpPr/>
          <p:nvPr/>
        </p:nvGrpSpPr>
        <p:grpSpPr>
          <a:xfrm rot="738928">
            <a:off x="16208734" y="-836183"/>
            <a:ext cx="3608196" cy="3608196"/>
            <a:chOff x="0" y="0"/>
            <a:chExt cx="1913890" cy="1913890"/>
          </a:xfrm>
        </p:grpSpPr>
        <p:sp>
          <p:nvSpPr>
            <p:cNvPr id="11" name="Freeform 11"/>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grpSp>
        <p:nvGrpSpPr>
          <p:cNvPr id="12" name="Group 12"/>
          <p:cNvGrpSpPr/>
          <p:nvPr/>
        </p:nvGrpSpPr>
        <p:grpSpPr>
          <a:xfrm rot="5090190">
            <a:off x="9577567" y="7884369"/>
            <a:ext cx="7339016" cy="7339016"/>
            <a:chOff x="0" y="0"/>
            <a:chExt cx="1913890" cy="1913890"/>
          </a:xfrm>
        </p:grpSpPr>
        <p:sp>
          <p:nvSpPr>
            <p:cNvPr id="13" name="Freeform 13"/>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grpSp>
        <p:nvGrpSpPr>
          <p:cNvPr id="14" name="Group 14"/>
          <p:cNvGrpSpPr/>
          <p:nvPr/>
        </p:nvGrpSpPr>
        <p:grpSpPr>
          <a:xfrm rot="4413537">
            <a:off x="1460132" y="8233121"/>
            <a:ext cx="3507602" cy="3507602"/>
            <a:chOff x="0" y="0"/>
            <a:chExt cx="1913890" cy="1913890"/>
          </a:xfrm>
        </p:grpSpPr>
        <p:sp>
          <p:nvSpPr>
            <p:cNvPr id="15" name="Freeform 1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2729"/>
            </a:solidFill>
          </p:spPr>
        </p:sp>
      </p:grpSp>
      <p:grpSp>
        <p:nvGrpSpPr>
          <p:cNvPr id="16" name="Group 16"/>
          <p:cNvGrpSpPr/>
          <p:nvPr/>
        </p:nvGrpSpPr>
        <p:grpSpPr>
          <a:xfrm rot="-4661071">
            <a:off x="14066045" y="-3075241"/>
            <a:ext cx="3171378" cy="3171378"/>
            <a:chOff x="0" y="0"/>
            <a:chExt cx="1913890" cy="1913890"/>
          </a:xfrm>
        </p:grpSpPr>
        <p:sp>
          <p:nvSpPr>
            <p:cNvPr id="17" name="Freeform 1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2729"/>
            </a:solidFill>
          </p:spPr>
        </p:sp>
      </p:grpSp>
      <p:grpSp>
        <p:nvGrpSpPr>
          <p:cNvPr id="18" name="Group 18"/>
          <p:cNvGrpSpPr/>
          <p:nvPr/>
        </p:nvGrpSpPr>
        <p:grpSpPr>
          <a:xfrm rot="4413537">
            <a:off x="-366056" y="8029062"/>
            <a:ext cx="3824971" cy="3824971"/>
            <a:chOff x="0" y="0"/>
            <a:chExt cx="1913890" cy="1913890"/>
          </a:xfrm>
        </p:grpSpPr>
        <p:sp>
          <p:nvSpPr>
            <p:cNvPr id="19" name="Freeform 1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0000">
                <a:alpha val="29804"/>
              </a:srgbClr>
            </a:solidFill>
          </p:spPr>
        </p:sp>
      </p:grpSp>
      <p:grpSp>
        <p:nvGrpSpPr>
          <p:cNvPr id="20" name="Group 20"/>
          <p:cNvGrpSpPr/>
          <p:nvPr/>
        </p:nvGrpSpPr>
        <p:grpSpPr>
          <a:xfrm rot="-4661071">
            <a:off x="14985446" y="-2904916"/>
            <a:ext cx="3458325" cy="3458325"/>
            <a:chOff x="0" y="0"/>
            <a:chExt cx="1913890" cy="1913890"/>
          </a:xfrm>
        </p:grpSpPr>
        <p:sp>
          <p:nvSpPr>
            <p:cNvPr id="21" name="Freeform 21"/>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0000">
                <a:alpha val="29804"/>
              </a:srgbClr>
            </a:solidFill>
          </p:spPr>
        </p:sp>
      </p:grpSp>
      <p:grpSp>
        <p:nvGrpSpPr>
          <p:cNvPr id="22" name="Group 22"/>
          <p:cNvGrpSpPr/>
          <p:nvPr/>
        </p:nvGrpSpPr>
        <p:grpSpPr>
          <a:xfrm rot="-309809">
            <a:off x="13095741" y="4208534"/>
            <a:ext cx="7034182" cy="7034182"/>
            <a:chOff x="0" y="0"/>
            <a:chExt cx="1913890" cy="1913890"/>
          </a:xfrm>
        </p:grpSpPr>
        <p:sp>
          <p:nvSpPr>
            <p:cNvPr id="23" name="Freeform 2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0000">
                <a:alpha val="29804"/>
              </a:srgbClr>
            </a:solidFill>
          </p:spPr>
        </p:sp>
      </p:grpSp>
      <p:grpSp>
        <p:nvGrpSpPr>
          <p:cNvPr id="24" name="Group 24"/>
          <p:cNvGrpSpPr/>
          <p:nvPr/>
        </p:nvGrpSpPr>
        <p:grpSpPr>
          <a:xfrm rot="4413537">
            <a:off x="-401269" y="8093758"/>
            <a:ext cx="3824971" cy="3824971"/>
            <a:chOff x="0" y="0"/>
            <a:chExt cx="1913890" cy="1913890"/>
          </a:xfrm>
        </p:grpSpPr>
        <p:sp>
          <p:nvSpPr>
            <p:cNvPr id="25" name="Freeform 2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B000"/>
            </a:solidFill>
          </p:spPr>
        </p:sp>
      </p:grpSp>
      <p:grpSp>
        <p:nvGrpSpPr>
          <p:cNvPr id="26" name="Group 26"/>
          <p:cNvGrpSpPr/>
          <p:nvPr/>
        </p:nvGrpSpPr>
        <p:grpSpPr>
          <a:xfrm rot="-4661071">
            <a:off x="15041499" y="-2940880"/>
            <a:ext cx="3458325" cy="3458325"/>
            <a:chOff x="0" y="0"/>
            <a:chExt cx="1913890" cy="1913890"/>
          </a:xfrm>
        </p:grpSpPr>
        <p:sp>
          <p:nvSpPr>
            <p:cNvPr id="27" name="Freeform 2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B000"/>
            </a:solidFill>
          </p:spPr>
        </p:sp>
      </p:grpSp>
      <p:grpSp>
        <p:nvGrpSpPr>
          <p:cNvPr id="28" name="Group 28"/>
          <p:cNvGrpSpPr/>
          <p:nvPr/>
        </p:nvGrpSpPr>
        <p:grpSpPr>
          <a:xfrm rot="-309809">
            <a:off x="13199758" y="4295310"/>
            <a:ext cx="7034182" cy="7034182"/>
            <a:chOff x="0" y="0"/>
            <a:chExt cx="1913890" cy="1913890"/>
          </a:xfrm>
        </p:grpSpPr>
        <p:sp>
          <p:nvSpPr>
            <p:cNvPr id="29" name="Freeform 2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B000"/>
            </a:solidFill>
          </p:spPr>
        </p:sp>
      </p:grpSp>
      <p:grpSp>
        <p:nvGrpSpPr>
          <p:cNvPr id="30" name="Group 30"/>
          <p:cNvGrpSpPr/>
          <p:nvPr/>
        </p:nvGrpSpPr>
        <p:grpSpPr>
          <a:xfrm rot="9813537">
            <a:off x="-193537" y="8301491"/>
            <a:ext cx="3409507" cy="3409507"/>
            <a:chOff x="0" y="0"/>
            <a:chExt cx="1913890" cy="1913890"/>
          </a:xfrm>
        </p:grpSpPr>
        <p:sp>
          <p:nvSpPr>
            <p:cNvPr id="31" name="Freeform 31"/>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grpSp>
        <p:nvGrpSpPr>
          <p:cNvPr id="32" name="Group 32"/>
          <p:cNvGrpSpPr/>
          <p:nvPr/>
        </p:nvGrpSpPr>
        <p:grpSpPr>
          <a:xfrm rot="738928">
            <a:off x="15229319" y="-2753060"/>
            <a:ext cx="3082686" cy="3082686"/>
            <a:chOff x="0" y="0"/>
            <a:chExt cx="1913890" cy="1913890"/>
          </a:xfrm>
        </p:grpSpPr>
        <p:sp>
          <p:nvSpPr>
            <p:cNvPr id="33" name="Freeform 33"/>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grpSp>
        <p:nvGrpSpPr>
          <p:cNvPr id="34" name="Group 34"/>
          <p:cNvGrpSpPr/>
          <p:nvPr/>
        </p:nvGrpSpPr>
        <p:grpSpPr>
          <a:xfrm rot="5090190">
            <a:off x="13581781" y="4677333"/>
            <a:ext cx="6270136" cy="6270136"/>
            <a:chOff x="0" y="0"/>
            <a:chExt cx="1913890" cy="1913890"/>
          </a:xfrm>
        </p:grpSpPr>
        <p:sp>
          <p:nvSpPr>
            <p:cNvPr id="35" name="Freeform 35"/>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sp>
        <p:nvSpPr>
          <p:cNvPr id="36" name="TextBox 36"/>
          <p:cNvSpPr txBox="1"/>
          <p:nvPr/>
        </p:nvSpPr>
        <p:spPr>
          <a:xfrm>
            <a:off x="1640801" y="1369416"/>
            <a:ext cx="14010933" cy="1213111"/>
          </a:xfrm>
          <a:prstGeom prst="rect">
            <a:avLst/>
          </a:prstGeom>
        </p:spPr>
        <p:txBody>
          <a:bodyPr lIns="0" tIns="0" rIns="0" bIns="0" rtlCol="0" anchor="t">
            <a:spAutoFit/>
          </a:bodyPr>
          <a:lstStyle/>
          <a:p>
            <a:pPr>
              <a:lnSpc>
                <a:spcPts val="8635"/>
              </a:lnSpc>
            </a:pPr>
            <a:r>
              <a:rPr lang="en-US" sz="8224">
                <a:solidFill>
                  <a:srgbClr val="FFB000"/>
                </a:solidFill>
                <a:latin typeface="Poppins ExtraBold"/>
              </a:rPr>
              <a:t>www.latgolyskongress.lv</a:t>
            </a:r>
          </a:p>
        </p:txBody>
      </p:sp>
      <p:sp>
        <p:nvSpPr>
          <p:cNvPr id="37" name="TextBox 37"/>
          <p:cNvSpPr txBox="1"/>
          <p:nvPr/>
        </p:nvSpPr>
        <p:spPr>
          <a:xfrm>
            <a:off x="1640801" y="2667818"/>
            <a:ext cx="7503199" cy="709151"/>
          </a:xfrm>
          <a:prstGeom prst="rect">
            <a:avLst/>
          </a:prstGeom>
        </p:spPr>
        <p:txBody>
          <a:bodyPr lIns="0" tIns="0" rIns="0" bIns="0" rtlCol="0" anchor="t">
            <a:spAutoFit/>
          </a:bodyPr>
          <a:lstStyle/>
          <a:p>
            <a:pPr>
              <a:lnSpc>
                <a:spcPts val="5047"/>
              </a:lnSpc>
            </a:pPr>
            <a:r>
              <a:rPr lang="en-US" sz="4807">
                <a:solidFill>
                  <a:srgbClr val="002729"/>
                </a:solidFill>
                <a:latin typeface="Poppins ExtraBold"/>
              </a:rPr>
              <a:t>LKLIP</a:t>
            </a:r>
          </a:p>
        </p:txBody>
      </p:sp>
      <p:sp>
        <p:nvSpPr>
          <p:cNvPr id="38" name="TextBox 38"/>
          <p:cNvSpPr txBox="1"/>
          <p:nvPr/>
        </p:nvSpPr>
        <p:spPr>
          <a:xfrm>
            <a:off x="1640801" y="3772925"/>
            <a:ext cx="9135287" cy="3239007"/>
          </a:xfrm>
          <a:prstGeom prst="rect">
            <a:avLst/>
          </a:prstGeom>
        </p:spPr>
        <p:txBody>
          <a:bodyPr lIns="0" tIns="0" rIns="0" bIns="0" rtlCol="0" anchor="t">
            <a:spAutoFit/>
          </a:bodyPr>
          <a:lstStyle/>
          <a:p>
            <a:pPr>
              <a:lnSpc>
                <a:spcPts val="4316"/>
              </a:lnSpc>
            </a:pPr>
            <a:r>
              <a:rPr lang="en-US" sz="2600">
                <a:solidFill>
                  <a:srgbClr val="000000"/>
                </a:solidFill>
                <a:latin typeface="Poppins Bold"/>
              </a:rPr>
              <a:t>Ilga Šuplinska</a:t>
            </a:r>
            <a:r>
              <a:rPr lang="en-US" sz="2600">
                <a:solidFill>
                  <a:srgbClr val="000000"/>
                </a:solidFill>
                <a:latin typeface="Poppins"/>
              </a:rPr>
              <a:t>, </a:t>
            </a:r>
          </a:p>
          <a:p>
            <a:pPr>
              <a:lnSpc>
                <a:spcPts val="4316"/>
              </a:lnSpc>
            </a:pPr>
            <a:r>
              <a:rPr lang="en-US" sz="2600">
                <a:solidFill>
                  <a:srgbClr val="000000"/>
                </a:solidFill>
                <a:latin typeface="Poppins"/>
              </a:rPr>
              <a:t>ilga.suplinska@gmail.com</a:t>
            </a:r>
          </a:p>
          <a:p>
            <a:pPr>
              <a:lnSpc>
                <a:spcPts val="4316"/>
              </a:lnSpc>
            </a:pPr>
            <a:r>
              <a:rPr lang="en-US" sz="2600">
                <a:solidFill>
                  <a:srgbClr val="000000"/>
                </a:solidFill>
                <a:latin typeface="Poppins Bold"/>
              </a:rPr>
              <a:t>Sandra Ežmale</a:t>
            </a:r>
            <a:r>
              <a:rPr lang="en-US" sz="2600">
                <a:solidFill>
                  <a:srgbClr val="000000"/>
                </a:solidFill>
                <a:latin typeface="Poppins"/>
              </a:rPr>
              <a:t>, </a:t>
            </a:r>
          </a:p>
          <a:p>
            <a:pPr>
              <a:lnSpc>
                <a:spcPts val="4316"/>
              </a:lnSpc>
            </a:pPr>
            <a:r>
              <a:rPr lang="en-US" sz="2600">
                <a:solidFill>
                  <a:srgbClr val="000000"/>
                </a:solidFill>
                <a:latin typeface="Poppins"/>
              </a:rPr>
              <a:t>sandra.ezmale@malnavaskoledza.lv</a:t>
            </a:r>
          </a:p>
          <a:p>
            <a:pPr>
              <a:lnSpc>
                <a:spcPts val="4316"/>
              </a:lnSpc>
            </a:pPr>
            <a:r>
              <a:rPr lang="en-US" sz="2600">
                <a:solidFill>
                  <a:srgbClr val="000000"/>
                </a:solidFill>
                <a:latin typeface="Poppins Bold"/>
              </a:rPr>
              <a:t>Agris Bitāns</a:t>
            </a:r>
            <a:r>
              <a:rPr lang="en-US" sz="2600">
                <a:solidFill>
                  <a:srgbClr val="000000"/>
                </a:solidFill>
                <a:latin typeface="Poppins"/>
              </a:rPr>
              <a:t>, </a:t>
            </a:r>
          </a:p>
          <a:p>
            <a:pPr>
              <a:lnSpc>
                <a:spcPts val="4316"/>
              </a:lnSpc>
            </a:pPr>
            <a:r>
              <a:rPr lang="en-US" sz="2600">
                <a:solidFill>
                  <a:srgbClr val="000000"/>
                </a:solidFill>
                <a:latin typeface="Poppins"/>
              </a:rPr>
              <a:t>agris.bitans@eversheds-sutherland.lv</a:t>
            </a:r>
          </a:p>
          <a:p>
            <a:pPr>
              <a:lnSpc>
                <a:spcPts val="4316"/>
              </a:lnSpc>
            </a:pPr>
            <a:endParaRPr lang="en-US" sz="2600">
              <a:solidFill>
                <a:srgbClr val="000000"/>
              </a:solidFill>
              <a:latin typeface="Poppins"/>
            </a:endParaRPr>
          </a:p>
        </p:txBody>
      </p:sp>
      <p:pic>
        <p:nvPicPr>
          <p:cNvPr id="39" name="Picture 39"/>
          <p:cNvPicPr>
            <a:picLocks noChangeAspect="1"/>
          </p:cNvPicPr>
          <p:nvPr/>
        </p:nvPicPr>
        <p:blipFill>
          <a:blip r:embed="rId2">
            <a:alphaModFix amt="6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545" y="-1251706"/>
            <a:ext cx="8005099" cy="2503413"/>
          </a:xfrm>
          <a:prstGeom prst="rect">
            <a:avLst/>
          </a:prstGeom>
        </p:spPr>
      </p:pic>
      <p:pic>
        <p:nvPicPr>
          <p:cNvPr id="40" name="Picture 40"/>
          <p:cNvPicPr>
            <a:picLocks noChangeAspect="1"/>
          </p:cNvPicPr>
          <p:nvPr/>
        </p:nvPicPr>
        <p:blipFill>
          <a:blip r:embed="rId4">
            <a:alphaModFix amt="6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654654" y="-1828850"/>
            <a:ext cx="3657699" cy="3657699"/>
          </a:xfrm>
          <a:prstGeom prst="rect">
            <a:avLst/>
          </a:prstGeom>
        </p:spPr>
      </p:pic>
      <p:pic>
        <p:nvPicPr>
          <p:cNvPr id="41" name="Picture 41"/>
          <p:cNvPicPr>
            <a:picLocks noChangeAspect="1"/>
          </p:cNvPicPr>
          <p:nvPr/>
        </p:nvPicPr>
        <p:blipFill>
          <a:blip r:embed="rId6"/>
          <a:srcRect t="710" b="710"/>
          <a:stretch>
            <a:fillRect/>
          </a:stretch>
        </p:blipFill>
        <p:spPr>
          <a:xfrm>
            <a:off x="14216363" y="5681799"/>
            <a:ext cx="3322789" cy="38977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700000">
            <a:off x="-416414" y="8640499"/>
            <a:ext cx="4498995" cy="4498995"/>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2729"/>
            </a:solidFill>
          </p:spPr>
        </p:sp>
      </p:grpSp>
      <p:grpSp>
        <p:nvGrpSpPr>
          <p:cNvPr id="4" name="Group 4"/>
          <p:cNvGrpSpPr/>
          <p:nvPr/>
        </p:nvGrpSpPr>
        <p:grpSpPr>
          <a:xfrm rot="8100000">
            <a:off x="-172076" y="8884837"/>
            <a:ext cx="4010319" cy="4010319"/>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B000"/>
            </a:solidFill>
          </p:spPr>
        </p:sp>
      </p:grpSp>
      <p:grpSp>
        <p:nvGrpSpPr>
          <p:cNvPr id="6" name="Group 6"/>
          <p:cNvGrpSpPr/>
          <p:nvPr/>
        </p:nvGrpSpPr>
        <p:grpSpPr>
          <a:xfrm rot="2700000">
            <a:off x="-2526343" y="9408330"/>
            <a:ext cx="4906065" cy="4906065"/>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0000">
                <a:alpha val="29804"/>
              </a:srgbClr>
            </a:solidFill>
          </p:spPr>
        </p:sp>
      </p:grpSp>
      <p:grpSp>
        <p:nvGrpSpPr>
          <p:cNvPr id="8" name="Group 8"/>
          <p:cNvGrpSpPr/>
          <p:nvPr/>
        </p:nvGrpSpPr>
        <p:grpSpPr>
          <a:xfrm rot="2700000">
            <a:off x="-2526343" y="9502809"/>
            <a:ext cx="4906065" cy="4906065"/>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B000"/>
            </a:solidFill>
          </p:spPr>
        </p:sp>
      </p:grpSp>
      <p:grpSp>
        <p:nvGrpSpPr>
          <p:cNvPr id="10" name="Group 10"/>
          <p:cNvGrpSpPr/>
          <p:nvPr/>
        </p:nvGrpSpPr>
        <p:grpSpPr>
          <a:xfrm rot="8100000">
            <a:off x="-2259897" y="9769255"/>
            <a:ext cx="4373173" cy="4373173"/>
            <a:chOff x="0" y="0"/>
            <a:chExt cx="1913890" cy="1913890"/>
          </a:xfrm>
        </p:grpSpPr>
        <p:sp>
          <p:nvSpPr>
            <p:cNvPr id="11" name="Freeform 11"/>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sp>
        <p:nvSpPr>
          <p:cNvPr id="12" name="AutoShape 12"/>
          <p:cNvSpPr/>
          <p:nvPr/>
        </p:nvSpPr>
        <p:spPr>
          <a:xfrm>
            <a:off x="1028700" y="4946511"/>
            <a:ext cx="16544490" cy="130158"/>
          </a:xfrm>
          <a:prstGeom prst="rect">
            <a:avLst/>
          </a:prstGeom>
          <a:solidFill>
            <a:srgbClr val="002729"/>
          </a:solidFill>
        </p:spPr>
      </p:sp>
      <p:grpSp>
        <p:nvGrpSpPr>
          <p:cNvPr id="13" name="Group 13"/>
          <p:cNvGrpSpPr/>
          <p:nvPr/>
        </p:nvGrpSpPr>
        <p:grpSpPr>
          <a:xfrm>
            <a:off x="1028700" y="4709620"/>
            <a:ext cx="584518" cy="584518"/>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000"/>
            </a:solidFill>
          </p:spPr>
        </p:sp>
      </p:grpSp>
      <p:grpSp>
        <p:nvGrpSpPr>
          <p:cNvPr id="15" name="Group 15"/>
          <p:cNvGrpSpPr/>
          <p:nvPr/>
        </p:nvGrpSpPr>
        <p:grpSpPr>
          <a:xfrm>
            <a:off x="12553950" y="4709620"/>
            <a:ext cx="584518" cy="584518"/>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000"/>
            </a:solidFill>
          </p:spPr>
        </p:sp>
      </p:grpSp>
      <p:grpSp>
        <p:nvGrpSpPr>
          <p:cNvPr id="17" name="Group 17"/>
          <p:cNvGrpSpPr/>
          <p:nvPr/>
        </p:nvGrpSpPr>
        <p:grpSpPr>
          <a:xfrm>
            <a:off x="6838950" y="4709620"/>
            <a:ext cx="584518" cy="584518"/>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000"/>
            </a:solidFill>
          </p:spPr>
        </p:sp>
      </p:grpSp>
      <p:sp>
        <p:nvSpPr>
          <p:cNvPr id="19" name="TextBox 19"/>
          <p:cNvSpPr txBox="1"/>
          <p:nvPr/>
        </p:nvSpPr>
        <p:spPr>
          <a:xfrm>
            <a:off x="1028700" y="1043452"/>
            <a:ext cx="10700035" cy="1347707"/>
          </a:xfrm>
          <a:prstGeom prst="rect">
            <a:avLst/>
          </a:prstGeom>
        </p:spPr>
        <p:txBody>
          <a:bodyPr lIns="0" tIns="0" rIns="0" bIns="0" rtlCol="0" anchor="t">
            <a:spAutoFit/>
          </a:bodyPr>
          <a:lstStyle/>
          <a:p>
            <a:pPr>
              <a:lnSpc>
                <a:spcPts val="10455"/>
              </a:lnSpc>
            </a:pPr>
            <a:r>
              <a:rPr lang="en-US" sz="7468">
                <a:solidFill>
                  <a:srgbClr val="FFB000"/>
                </a:solidFill>
                <a:latin typeface="Poppins ExtraBold"/>
              </a:rPr>
              <a:t>Saturs</a:t>
            </a:r>
          </a:p>
        </p:txBody>
      </p:sp>
      <p:sp>
        <p:nvSpPr>
          <p:cNvPr id="20" name="TextBox 20"/>
          <p:cNvSpPr txBox="1"/>
          <p:nvPr/>
        </p:nvSpPr>
        <p:spPr>
          <a:xfrm>
            <a:off x="1028700" y="2522057"/>
            <a:ext cx="8022062" cy="717550"/>
          </a:xfrm>
          <a:prstGeom prst="rect">
            <a:avLst/>
          </a:prstGeom>
        </p:spPr>
        <p:txBody>
          <a:bodyPr lIns="0" tIns="0" rIns="0" bIns="0" rtlCol="0" anchor="t">
            <a:spAutoFit/>
          </a:bodyPr>
          <a:lstStyle/>
          <a:p>
            <a:pPr>
              <a:lnSpc>
                <a:spcPts val="5599"/>
              </a:lnSpc>
            </a:pPr>
            <a:r>
              <a:rPr lang="en-US" sz="3999">
                <a:solidFill>
                  <a:srgbClr val="000000"/>
                </a:solidFill>
                <a:latin typeface="Poppins"/>
              </a:rPr>
              <a:t>Latgolys kongress 2022</a:t>
            </a:r>
          </a:p>
        </p:txBody>
      </p:sp>
      <p:sp>
        <p:nvSpPr>
          <p:cNvPr id="21" name="TextBox 21"/>
          <p:cNvSpPr txBox="1"/>
          <p:nvPr/>
        </p:nvSpPr>
        <p:spPr>
          <a:xfrm>
            <a:off x="1028700" y="5419090"/>
            <a:ext cx="1990290" cy="516890"/>
          </a:xfrm>
          <a:prstGeom prst="rect">
            <a:avLst/>
          </a:prstGeom>
        </p:spPr>
        <p:txBody>
          <a:bodyPr lIns="0" tIns="0" rIns="0" bIns="0" rtlCol="0" anchor="t">
            <a:spAutoFit/>
          </a:bodyPr>
          <a:lstStyle/>
          <a:p>
            <a:pPr>
              <a:lnSpc>
                <a:spcPts val="4059"/>
              </a:lnSpc>
            </a:pPr>
            <a:r>
              <a:rPr lang="en-US" sz="2899">
                <a:solidFill>
                  <a:srgbClr val="000000"/>
                </a:solidFill>
                <a:latin typeface="Poppins Bold Italics"/>
              </a:rPr>
              <a:t>Koncepts</a:t>
            </a:r>
          </a:p>
        </p:txBody>
      </p:sp>
      <p:sp>
        <p:nvSpPr>
          <p:cNvPr id="22" name="TextBox 22"/>
          <p:cNvSpPr txBox="1"/>
          <p:nvPr/>
        </p:nvSpPr>
        <p:spPr>
          <a:xfrm>
            <a:off x="6838950" y="5419090"/>
            <a:ext cx="1990290" cy="516890"/>
          </a:xfrm>
          <a:prstGeom prst="rect">
            <a:avLst/>
          </a:prstGeom>
        </p:spPr>
        <p:txBody>
          <a:bodyPr lIns="0" tIns="0" rIns="0" bIns="0" rtlCol="0" anchor="t">
            <a:spAutoFit/>
          </a:bodyPr>
          <a:lstStyle/>
          <a:p>
            <a:pPr>
              <a:lnSpc>
                <a:spcPts val="4059"/>
              </a:lnSpc>
            </a:pPr>
            <a:r>
              <a:rPr lang="en-US" sz="2899">
                <a:solidFill>
                  <a:srgbClr val="000000"/>
                </a:solidFill>
                <a:latin typeface="Poppins Bold Italics"/>
              </a:rPr>
              <a:t>Statistika</a:t>
            </a:r>
          </a:p>
        </p:txBody>
      </p:sp>
      <p:sp>
        <p:nvSpPr>
          <p:cNvPr id="23" name="TextBox 23"/>
          <p:cNvSpPr txBox="1"/>
          <p:nvPr/>
        </p:nvSpPr>
        <p:spPr>
          <a:xfrm>
            <a:off x="12553950" y="5419090"/>
            <a:ext cx="1990290" cy="516890"/>
          </a:xfrm>
          <a:prstGeom prst="rect">
            <a:avLst/>
          </a:prstGeom>
        </p:spPr>
        <p:txBody>
          <a:bodyPr lIns="0" tIns="0" rIns="0" bIns="0" rtlCol="0" anchor="t">
            <a:spAutoFit/>
          </a:bodyPr>
          <a:lstStyle/>
          <a:p>
            <a:pPr>
              <a:lnSpc>
                <a:spcPts val="4059"/>
              </a:lnSpc>
            </a:pPr>
            <a:r>
              <a:rPr lang="en-US" sz="2899">
                <a:solidFill>
                  <a:srgbClr val="000000"/>
                </a:solidFill>
                <a:latin typeface="Poppins Bold Italics"/>
              </a:rPr>
              <a:t>Rezolūcija</a:t>
            </a:r>
          </a:p>
        </p:txBody>
      </p:sp>
      <p:sp>
        <p:nvSpPr>
          <p:cNvPr id="24" name="TextBox 24"/>
          <p:cNvSpPr txBox="1"/>
          <p:nvPr/>
        </p:nvSpPr>
        <p:spPr>
          <a:xfrm>
            <a:off x="1028700" y="5920105"/>
            <a:ext cx="5190690" cy="915035"/>
          </a:xfrm>
          <a:prstGeom prst="rect">
            <a:avLst/>
          </a:prstGeom>
        </p:spPr>
        <p:txBody>
          <a:bodyPr lIns="0" tIns="0" rIns="0" bIns="0" rtlCol="0" anchor="t">
            <a:spAutoFit/>
          </a:bodyPr>
          <a:lstStyle/>
          <a:p>
            <a:pPr>
              <a:lnSpc>
                <a:spcPts val="3639"/>
              </a:lnSpc>
            </a:pPr>
            <a:r>
              <a:rPr lang="en-US" sz="2599">
                <a:solidFill>
                  <a:srgbClr val="000000"/>
                </a:solidFill>
                <a:latin typeface="Poppins"/>
              </a:rPr>
              <a:t>Latgaliskuma kods Eiropā: no valodas līdz ekonomikai</a:t>
            </a:r>
          </a:p>
        </p:txBody>
      </p:sp>
      <p:sp>
        <p:nvSpPr>
          <p:cNvPr id="25" name="TextBox 25"/>
          <p:cNvSpPr txBox="1"/>
          <p:nvPr/>
        </p:nvSpPr>
        <p:spPr>
          <a:xfrm>
            <a:off x="6838950" y="5920105"/>
            <a:ext cx="5190690" cy="915035"/>
          </a:xfrm>
          <a:prstGeom prst="rect">
            <a:avLst/>
          </a:prstGeom>
        </p:spPr>
        <p:txBody>
          <a:bodyPr lIns="0" tIns="0" rIns="0" bIns="0" rtlCol="0" anchor="t">
            <a:spAutoFit/>
          </a:bodyPr>
          <a:lstStyle/>
          <a:p>
            <a:pPr>
              <a:lnSpc>
                <a:spcPts val="3639"/>
              </a:lnSpc>
            </a:pPr>
            <a:r>
              <a:rPr lang="en-US" sz="2599">
                <a:solidFill>
                  <a:srgbClr val="000000"/>
                </a:solidFill>
                <a:latin typeface="Poppins"/>
              </a:rPr>
              <a:t>Pārstāvniecība un </a:t>
            </a:r>
          </a:p>
          <a:p>
            <a:pPr>
              <a:lnSpc>
                <a:spcPts val="3639"/>
              </a:lnSpc>
            </a:pPr>
            <a:r>
              <a:rPr lang="en-US" sz="2599">
                <a:solidFill>
                  <a:srgbClr val="000000"/>
                </a:solidFill>
                <a:latin typeface="Poppins"/>
              </a:rPr>
              <a:t>kongresa pieejamība</a:t>
            </a:r>
          </a:p>
        </p:txBody>
      </p:sp>
      <p:sp>
        <p:nvSpPr>
          <p:cNvPr id="26" name="TextBox 26"/>
          <p:cNvSpPr txBox="1"/>
          <p:nvPr/>
        </p:nvSpPr>
        <p:spPr>
          <a:xfrm>
            <a:off x="11541589" y="5910580"/>
            <a:ext cx="6621709" cy="3788135"/>
          </a:xfrm>
          <a:prstGeom prst="rect">
            <a:avLst/>
          </a:prstGeom>
        </p:spPr>
        <p:txBody>
          <a:bodyPr lIns="0" tIns="0" rIns="0" bIns="0" rtlCol="0" anchor="t">
            <a:spAutoFit/>
          </a:bodyPr>
          <a:lstStyle/>
          <a:p>
            <a:pPr>
              <a:lnSpc>
                <a:spcPts val="3754"/>
              </a:lnSpc>
            </a:pPr>
            <a:r>
              <a:rPr lang="en-US" sz="2681">
                <a:solidFill>
                  <a:srgbClr val="000000"/>
                </a:solidFill>
                <a:latin typeface="Poppins"/>
              </a:rPr>
              <a:t>Latgales kongresā tika pieņemta Latgales kongresa rezolūcija, kurā tika izvirzīti svarīgākie uzdevumi nākamajiem pieciem gadiem Latgales, latgalisko vērtību, t. sk., latgaliešu valodas, attīstībā, kā arī Latgales sociāli ekonomiskās nevienlīdzības risināšanā</a:t>
            </a:r>
          </a:p>
        </p:txBody>
      </p:sp>
      <p:pic>
        <p:nvPicPr>
          <p:cNvPr id="27" name="Picture 27"/>
          <p:cNvPicPr>
            <a:picLocks noChangeAspect="1"/>
          </p:cNvPicPr>
          <p:nvPr/>
        </p:nvPicPr>
        <p:blipFill>
          <a:blip r:embed="rId2">
            <a:alphaModFix amt="6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1239033" y="9090963"/>
            <a:ext cx="7649075" cy="2392074"/>
          </a:xfrm>
          <a:prstGeom prst="rect">
            <a:avLst/>
          </a:prstGeom>
        </p:spPr>
      </p:pic>
      <p:pic>
        <p:nvPicPr>
          <p:cNvPr id="28" name="Picture 28"/>
          <p:cNvPicPr>
            <a:picLocks noChangeAspect="1"/>
          </p:cNvPicPr>
          <p:nvPr/>
        </p:nvPicPr>
        <p:blipFill>
          <a:blip r:embed="rId4">
            <a:alphaModFix amt="69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998499" y="-211400"/>
            <a:ext cx="3149383" cy="3149383"/>
          </a:xfrm>
          <a:prstGeom prst="rect">
            <a:avLst/>
          </a:prstGeom>
        </p:spPr>
      </p:pic>
      <p:pic>
        <p:nvPicPr>
          <p:cNvPr id="29" name="Picture 29"/>
          <p:cNvPicPr>
            <a:picLocks noChangeAspect="1"/>
          </p:cNvPicPr>
          <p:nvPr/>
        </p:nvPicPr>
        <p:blipFill>
          <a:blip r:embed="rId6"/>
          <a:srcRect/>
          <a:stretch>
            <a:fillRect/>
          </a:stretch>
        </p:blipFill>
        <p:spPr>
          <a:xfrm>
            <a:off x="14220911" y="18399"/>
            <a:ext cx="3942388" cy="469122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700000">
            <a:off x="-222924" y="9207592"/>
            <a:ext cx="4112015" cy="4112015"/>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2729"/>
            </a:solidFill>
          </p:spPr>
        </p:sp>
      </p:grpSp>
      <p:grpSp>
        <p:nvGrpSpPr>
          <p:cNvPr id="4" name="Group 4"/>
          <p:cNvGrpSpPr/>
          <p:nvPr/>
        </p:nvGrpSpPr>
        <p:grpSpPr>
          <a:xfrm rot="8100000">
            <a:off x="82763" y="9500072"/>
            <a:ext cx="3500641" cy="3500641"/>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B000"/>
            </a:solidFill>
          </p:spPr>
        </p:sp>
      </p:grpSp>
      <p:grpSp>
        <p:nvGrpSpPr>
          <p:cNvPr id="6" name="Group 6"/>
          <p:cNvGrpSpPr/>
          <p:nvPr/>
        </p:nvGrpSpPr>
        <p:grpSpPr>
          <a:xfrm rot="2700000">
            <a:off x="-2526343" y="9408330"/>
            <a:ext cx="4906065" cy="4906065"/>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0000">
                <a:alpha val="29804"/>
              </a:srgbClr>
            </a:solidFill>
          </p:spPr>
        </p:sp>
      </p:grpSp>
      <p:grpSp>
        <p:nvGrpSpPr>
          <p:cNvPr id="8" name="Group 8"/>
          <p:cNvGrpSpPr/>
          <p:nvPr/>
        </p:nvGrpSpPr>
        <p:grpSpPr>
          <a:xfrm rot="2700000">
            <a:off x="-2526343" y="9502809"/>
            <a:ext cx="4906065" cy="4906065"/>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B000"/>
            </a:solidFill>
          </p:spPr>
        </p:sp>
      </p:grpSp>
      <p:grpSp>
        <p:nvGrpSpPr>
          <p:cNvPr id="10" name="Group 10"/>
          <p:cNvGrpSpPr/>
          <p:nvPr/>
        </p:nvGrpSpPr>
        <p:grpSpPr>
          <a:xfrm rot="8100000">
            <a:off x="-2259897" y="9769255"/>
            <a:ext cx="4373173" cy="4373173"/>
            <a:chOff x="0" y="0"/>
            <a:chExt cx="1913890" cy="1913890"/>
          </a:xfrm>
        </p:grpSpPr>
        <p:sp>
          <p:nvSpPr>
            <p:cNvPr id="11" name="Freeform 11"/>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sp>
        <p:nvSpPr>
          <p:cNvPr id="12" name="AutoShape 12"/>
          <p:cNvSpPr/>
          <p:nvPr/>
        </p:nvSpPr>
        <p:spPr>
          <a:xfrm>
            <a:off x="1028700" y="4946511"/>
            <a:ext cx="16544490" cy="130158"/>
          </a:xfrm>
          <a:prstGeom prst="rect">
            <a:avLst/>
          </a:prstGeom>
          <a:solidFill>
            <a:srgbClr val="002729"/>
          </a:solidFill>
        </p:spPr>
      </p:sp>
      <p:grpSp>
        <p:nvGrpSpPr>
          <p:cNvPr id="13" name="Group 13"/>
          <p:cNvGrpSpPr/>
          <p:nvPr/>
        </p:nvGrpSpPr>
        <p:grpSpPr>
          <a:xfrm>
            <a:off x="1028700" y="4709620"/>
            <a:ext cx="584518" cy="584518"/>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000"/>
            </a:solidFill>
          </p:spPr>
        </p:sp>
      </p:grpSp>
      <p:grpSp>
        <p:nvGrpSpPr>
          <p:cNvPr id="15" name="Group 15"/>
          <p:cNvGrpSpPr/>
          <p:nvPr/>
        </p:nvGrpSpPr>
        <p:grpSpPr>
          <a:xfrm>
            <a:off x="12553950" y="4709620"/>
            <a:ext cx="584518" cy="584518"/>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000"/>
            </a:solidFill>
          </p:spPr>
        </p:sp>
      </p:grpSp>
      <p:grpSp>
        <p:nvGrpSpPr>
          <p:cNvPr id="17" name="Group 17"/>
          <p:cNvGrpSpPr/>
          <p:nvPr/>
        </p:nvGrpSpPr>
        <p:grpSpPr>
          <a:xfrm>
            <a:off x="6838950" y="4709620"/>
            <a:ext cx="584518" cy="584518"/>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000"/>
            </a:solidFill>
          </p:spPr>
        </p:sp>
      </p:grpSp>
      <p:sp>
        <p:nvSpPr>
          <p:cNvPr id="19" name="TextBox 19"/>
          <p:cNvSpPr txBox="1"/>
          <p:nvPr/>
        </p:nvSpPr>
        <p:spPr>
          <a:xfrm>
            <a:off x="1028700" y="1043452"/>
            <a:ext cx="10700035" cy="1347707"/>
          </a:xfrm>
          <a:prstGeom prst="rect">
            <a:avLst/>
          </a:prstGeom>
        </p:spPr>
        <p:txBody>
          <a:bodyPr lIns="0" tIns="0" rIns="0" bIns="0" rtlCol="0" anchor="t">
            <a:spAutoFit/>
          </a:bodyPr>
          <a:lstStyle/>
          <a:p>
            <a:pPr>
              <a:lnSpc>
                <a:spcPts val="10455"/>
              </a:lnSpc>
            </a:pPr>
            <a:r>
              <a:rPr lang="en-US" sz="7468">
                <a:solidFill>
                  <a:srgbClr val="FFB000"/>
                </a:solidFill>
                <a:latin typeface="Poppins ExtraBold"/>
              </a:rPr>
              <a:t>Koncepts</a:t>
            </a:r>
          </a:p>
        </p:txBody>
      </p:sp>
      <p:sp>
        <p:nvSpPr>
          <p:cNvPr id="20" name="TextBox 20"/>
          <p:cNvSpPr txBox="1"/>
          <p:nvPr/>
        </p:nvSpPr>
        <p:spPr>
          <a:xfrm>
            <a:off x="1028700" y="2522057"/>
            <a:ext cx="8022062" cy="717550"/>
          </a:xfrm>
          <a:prstGeom prst="rect">
            <a:avLst/>
          </a:prstGeom>
        </p:spPr>
        <p:txBody>
          <a:bodyPr lIns="0" tIns="0" rIns="0" bIns="0" rtlCol="0" anchor="t">
            <a:spAutoFit/>
          </a:bodyPr>
          <a:lstStyle/>
          <a:p>
            <a:pPr>
              <a:lnSpc>
                <a:spcPts val="5599"/>
              </a:lnSpc>
            </a:pPr>
            <a:r>
              <a:rPr lang="en-US" sz="3999">
                <a:solidFill>
                  <a:srgbClr val="000000"/>
                </a:solidFill>
                <a:latin typeface="Poppins"/>
              </a:rPr>
              <a:t>Latgolys kongress 2022</a:t>
            </a:r>
          </a:p>
        </p:txBody>
      </p:sp>
      <p:sp>
        <p:nvSpPr>
          <p:cNvPr id="21" name="TextBox 21"/>
          <p:cNvSpPr txBox="1"/>
          <p:nvPr/>
        </p:nvSpPr>
        <p:spPr>
          <a:xfrm>
            <a:off x="1028700" y="5419090"/>
            <a:ext cx="1990290" cy="516890"/>
          </a:xfrm>
          <a:prstGeom prst="rect">
            <a:avLst/>
          </a:prstGeom>
        </p:spPr>
        <p:txBody>
          <a:bodyPr lIns="0" tIns="0" rIns="0" bIns="0" rtlCol="0" anchor="t">
            <a:spAutoFit/>
          </a:bodyPr>
          <a:lstStyle/>
          <a:p>
            <a:pPr>
              <a:lnSpc>
                <a:spcPts val="4059"/>
              </a:lnSpc>
            </a:pPr>
            <a:r>
              <a:rPr lang="en-US" sz="2899">
                <a:solidFill>
                  <a:srgbClr val="000000"/>
                </a:solidFill>
                <a:latin typeface="Poppins Bold Italics"/>
              </a:rPr>
              <a:t>2012</a:t>
            </a:r>
          </a:p>
        </p:txBody>
      </p:sp>
      <p:sp>
        <p:nvSpPr>
          <p:cNvPr id="22" name="TextBox 22"/>
          <p:cNvSpPr txBox="1"/>
          <p:nvPr/>
        </p:nvSpPr>
        <p:spPr>
          <a:xfrm>
            <a:off x="6838950" y="5419090"/>
            <a:ext cx="1990290" cy="516890"/>
          </a:xfrm>
          <a:prstGeom prst="rect">
            <a:avLst/>
          </a:prstGeom>
        </p:spPr>
        <p:txBody>
          <a:bodyPr lIns="0" tIns="0" rIns="0" bIns="0" rtlCol="0" anchor="t">
            <a:spAutoFit/>
          </a:bodyPr>
          <a:lstStyle/>
          <a:p>
            <a:pPr>
              <a:lnSpc>
                <a:spcPts val="4059"/>
              </a:lnSpc>
            </a:pPr>
            <a:r>
              <a:rPr lang="en-US" sz="2899">
                <a:solidFill>
                  <a:srgbClr val="000000"/>
                </a:solidFill>
                <a:latin typeface="Poppins Bold Italics"/>
              </a:rPr>
              <a:t>2017</a:t>
            </a:r>
          </a:p>
        </p:txBody>
      </p:sp>
      <p:sp>
        <p:nvSpPr>
          <p:cNvPr id="23" name="TextBox 23"/>
          <p:cNvSpPr txBox="1"/>
          <p:nvPr/>
        </p:nvSpPr>
        <p:spPr>
          <a:xfrm>
            <a:off x="12553950" y="5419090"/>
            <a:ext cx="1990290" cy="516890"/>
          </a:xfrm>
          <a:prstGeom prst="rect">
            <a:avLst/>
          </a:prstGeom>
        </p:spPr>
        <p:txBody>
          <a:bodyPr lIns="0" tIns="0" rIns="0" bIns="0" rtlCol="0" anchor="t">
            <a:spAutoFit/>
          </a:bodyPr>
          <a:lstStyle/>
          <a:p>
            <a:pPr>
              <a:lnSpc>
                <a:spcPts val="4059"/>
              </a:lnSpc>
            </a:pPr>
            <a:r>
              <a:rPr lang="en-US" sz="2899">
                <a:solidFill>
                  <a:srgbClr val="000000"/>
                </a:solidFill>
                <a:latin typeface="Poppins Bold Italics"/>
              </a:rPr>
              <a:t>2022</a:t>
            </a:r>
          </a:p>
        </p:txBody>
      </p:sp>
      <p:sp>
        <p:nvSpPr>
          <p:cNvPr id="24" name="TextBox 24"/>
          <p:cNvSpPr txBox="1"/>
          <p:nvPr/>
        </p:nvSpPr>
        <p:spPr>
          <a:xfrm>
            <a:off x="1028700" y="6069330"/>
            <a:ext cx="5190690" cy="2286635"/>
          </a:xfrm>
          <a:prstGeom prst="rect">
            <a:avLst/>
          </a:prstGeom>
        </p:spPr>
        <p:txBody>
          <a:bodyPr lIns="0" tIns="0" rIns="0" bIns="0" rtlCol="0" anchor="t">
            <a:spAutoFit/>
          </a:bodyPr>
          <a:lstStyle/>
          <a:p>
            <a:pPr>
              <a:lnSpc>
                <a:spcPts val="3639"/>
              </a:lnSpc>
            </a:pPr>
            <a:r>
              <a:rPr lang="en-US" sz="2599">
                <a:solidFill>
                  <a:srgbClr val="000000"/>
                </a:solidFill>
                <a:latin typeface="Poppins"/>
              </a:rPr>
              <a:t>3. pasauļa latgalīšu saīts, pirmo reizi ir izvērstāka tieši zinātniskā daļa, organizē Latgaliešu kultūras biedrība sadarbībā ar Rēzeknes pilsētu</a:t>
            </a:r>
          </a:p>
        </p:txBody>
      </p:sp>
      <p:sp>
        <p:nvSpPr>
          <p:cNvPr id="25" name="TextBox 25"/>
          <p:cNvSpPr txBox="1"/>
          <p:nvPr/>
        </p:nvSpPr>
        <p:spPr>
          <a:xfrm>
            <a:off x="6838950" y="5920105"/>
            <a:ext cx="5190690" cy="2286635"/>
          </a:xfrm>
          <a:prstGeom prst="rect">
            <a:avLst/>
          </a:prstGeom>
        </p:spPr>
        <p:txBody>
          <a:bodyPr lIns="0" tIns="0" rIns="0" bIns="0" rtlCol="0" anchor="t">
            <a:spAutoFit/>
          </a:bodyPr>
          <a:lstStyle/>
          <a:p>
            <a:pPr>
              <a:lnSpc>
                <a:spcPts val="3639"/>
              </a:lnSpc>
            </a:pPr>
            <a:r>
              <a:rPr lang="en-US" sz="2599">
                <a:solidFill>
                  <a:srgbClr val="000000"/>
                </a:solidFill>
                <a:latin typeface="Poppins"/>
              </a:rPr>
              <a:t>Latgolys symtgadis kongress, </a:t>
            </a:r>
          </a:p>
          <a:p>
            <a:pPr>
              <a:lnSpc>
                <a:spcPts val="3639"/>
              </a:lnSpc>
            </a:pPr>
            <a:r>
              <a:rPr lang="en-US" sz="2599">
                <a:solidFill>
                  <a:srgbClr val="000000"/>
                </a:solidFill>
                <a:latin typeface="Poppins"/>
              </a:rPr>
              <a:t>organizē "Latvijai 100" programmas ietvarā</a:t>
            </a:r>
          </a:p>
          <a:p>
            <a:pPr>
              <a:lnSpc>
                <a:spcPts val="3639"/>
              </a:lnSpc>
            </a:pPr>
            <a:r>
              <a:rPr lang="en-US" sz="2599">
                <a:solidFill>
                  <a:srgbClr val="000000"/>
                </a:solidFill>
                <a:latin typeface="Poppins"/>
              </a:rPr>
              <a:t>Latgaliešu kultūras biedrība</a:t>
            </a:r>
          </a:p>
          <a:p>
            <a:pPr>
              <a:lnSpc>
                <a:spcPts val="3639"/>
              </a:lnSpc>
            </a:pPr>
            <a:r>
              <a:rPr lang="en-US" sz="2599">
                <a:solidFill>
                  <a:srgbClr val="000000"/>
                </a:solidFill>
                <a:latin typeface="Poppins"/>
              </a:rPr>
              <a:t>sadarbībā ar RTA, DU, KM</a:t>
            </a:r>
          </a:p>
        </p:txBody>
      </p:sp>
      <p:sp>
        <p:nvSpPr>
          <p:cNvPr id="26" name="TextBox 26"/>
          <p:cNvSpPr txBox="1"/>
          <p:nvPr/>
        </p:nvSpPr>
        <p:spPr>
          <a:xfrm>
            <a:off x="12029640" y="5910580"/>
            <a:ext cx="6133658" cy="2370618"/>
          </a:xfrm>
          <a:prstGeom prst="rect">
            <a:avLst/>
          </a:prstGeom>
        </p:spPr>
        <p:txBody>
          <a:bodyPr lIns="0" tIns="0" rIns="0" bIns="0" rtlCol="0" anchor="t">
            <a:spAutoFit/>
          </a:bodyPr>
          <a:lstStyle/>
          <a:p>
            <a:pPr>
              <a:lnSpc>
                <a:spcPts val="3754"/>
              </a:lnSpc>
            </a:pPr>
            <a:r>
              <a:rPr lang="en-US" sz="2681">
                <a:solidFill>
                  <a:srgbClr val="000000"/>
                </a:solidFill>
                <a:latin typeface="Poppins"/>
              </a:rPr>
              <a:t>"Latgaliskuma kods Eiropā: no valodas līdz ekonomikai"</a:t>
            </a:r>
          </a:p>
          <a:p>
            <a:pPr>
              <a:lnSpc>
                <a:spcPts val="3754"/>
              </a:lnSpc>
            </a:pPr>
            <a:r>
              <a:rPr lang="en-US" sz="2681">
                <a:solidFill>
                  <a:srgbClr val="000000"/>
                </a:solidFill>
                <a:latin typeface="Poppins"/>
              </a:rPr>
              <a:t>organizē Saieta rezolūcijas izpildes komiteja sadarbībā ar LKB, Latgales reģiona pašvaldībām</a:t>
            </a:r>
          </a:p>
        </p:txBody>
      </p:sp>
      <p:pic>
        <p:nvPicPr>
          <p:cNvPr id="27" name="Picture 27"/>
          <p:cNvPicPr>
            <a:picLocks noChangeAspect="1"/>
          </p:cNvPicPr>
          <p:nvPr/>
        </p:nvPicPr>
        <p:blipFill>
          <a:blip r:embed="rId3">
            <a:alphaModFix amt="6900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11498807" y="8987790"/>
            <a:ext cx="7649075" cy="2392074"/>
          </a:xfrm>
          <a:prstGeom prst="rect">
            <a:avLst/>
          </a:prstGeom>
        </p:spPr>
      </p:pic>
      <p:pic>
        <p:nvPicPr>
          <p:cNvPr id="28" name="Picture 28"/>
          <p:cNvPicPr>
            <a:picLocks noChangeAspect="1"/>
          </p:cNvPicPr>
          <p:nvPr/>
        </p:nvPicPr>
        <p:blipFill>
          <a:blip r:embed="rId5">
            <a:alphaModFix amt="69000"/>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5998499" y="-211400"/>
            <a:ext cx="3149383" cy="3149383"/>
          </a:xfrm>
          <a:prstGeom prst="rect">
            <a:avLst/>
          </a:prstGeom>
        </p:spPr>
      </p:pic>
      <p:pic>
        <p:nvPicPr>
          <p:cNvPr id="29" name="Picture 29"/>
          <p:cNvPicPr>
            <a:picLocks noChangeAspect="1"/>
          </p:cNvPicPr>
          <p:nvPr/>
        </p:nvPicPr>
        <p:blipFill>
          <a:blip r:embed="rId7"/>
          <a:srcRect/>
          <a:stretch>
            <a:fillRect/>
          </a:stretch>
        </p:blipFill>
        <p:spPr>
          <a:xfrm>
            <a:off x="14220911" y="18399"/>
            <a:ext cx="3942388" cy="469122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786512" y="2836691"/>
            <a:ext cx="4826694" cy="707921"/>
          </a:xfrm>
          <a:prstGeom prst="rect">
            <a:avLst/>
          </a:prstGeom>
        </p:spPr>
        <p:txBody>
          <a:bodyPr lIns="0" tIns="0" rIns="0" bIns="0" rtlCol="0" anchor="t">
            <a:spAutoFit/>
          </a:bodyPr>
          <a:lstStyle/>
          <a:p>
            <a:pPr>
              <a:lnSpc>
                <a:spcPts val="5605"/>
              </a:lnSpc>
            </a:pPr>
            <a:r>
              <a:rPr lang="en-US" sz="4004">
                <a:solidFill>
                  <a:srgbClr val="002729"/>
                </a:solidFill>
                <a:latin typeface="Poppins ExtraBold"/>
              </a:rPr>
              <a:t>Pārstāvniecība</a:t>
            </a:r>
          </a:p>
        </p:txBody>
      </p:sp>
      <p:sp>
        <p:nvSpPr>
          <p:cNvPr id="3" name="TextBox 3"/>
          <p:cNvSpPr txBox="1"/>
          <p:nvPr/>
        </p:nvSpPr>
        <p:spPr>
          <a:xfrm>
            <a:off x="10724351" y="6341262"/>
            <a:ext cx="4826694" cy="707921"/>
          </a:xfrm>
          <a:prstGeom prst="rect">
            <a:avLst/>
          </a:prstGeom>
        </p:spPr>
        <p:txBody>
          <a:bodyPr lIns="0" tIns="0" rIns="0" bIns="0" rtlCol="0" anchor="t">
            <a:spAutoFit/>
          </a:bodyPr>
          <a:lstStyle/>
          <a:p>
            <a:pPr>
              <a:lnSpc>
                <a:spcPts val="5605"/>
              </a:lnSpc>
            </a:pPr>
            <a:r>
              <a:rPr lang="en-US" sz="4004">
                <a:solidFill>
                  <a:srgbClr val="002729"/>
                </a:solidFill>
                <a:latin typeface="Poppins ExtraBold"/>
              </a:rPr>
              <a:t>Pieejamība</a:t>
            </a:r>
          </a:p>
        </p:txBody>
      </p:sp>
      <p:grpSp>
        <p:nvGrpSpPr>
          <p:cNvPr id="4" name="Group 4"/>
          <p:cNvGrpSpPr/>
          <p:nvPr/>
        </p:nvGrpSpPr>
        <p:grpSpPr>
          <a:xfrm>
            <a:off x="374756" y="2941466"/>
            <a:ext cx="9243403" cy="7009141"/>
            <a:chOff x="0" y="0"/>
            <a:chExt cx="12324538" cy="9345522"/>
          </a:xfrm>
        </p:grpSpPr>
        <p:sp>
          <p:nvSpPr>
            <p:cNvPr id="5" name="TextBox 5"/>
            <p:cNvSpPr txBox="1"/>
            <p:nvPr/>
          </p:nvSpPr>
          <p:spPr>
            <a:xfrm>
              <a:off x="9013789" y="8508134"/>
              <a:ext cx="1515297" cy="837388"/>
            </a:xfrm>
            <a:prstGeom prst="rect">
              <a:avLst/>
            </a:prstGeom>
          </p:spPr>
          <p:txBody>
            <a:bodyPr lIns="0" tIns="0" rIns="0" bIns="0" rtlCol="0" anchor="t">
              <a:spAutoFit/>
            </a:bodyPr>
            <a:lstStyle/>
            <a:p>
              <a:pPr algn="ctr">
                <a:lnSpc>
                  <a:spcPts val="2529"/>
                </a:lnSpc>
              </a:pPr>
              <a:r>
                <a:rPr lang="en-US" sz="1806">
                  <a:solidFill>
                    <a:srgbClr val="002729"/>
                  </a:solidFill>
                  <a:latin typeface="Poppins ExtraBold"/>
                </a:rPr>
                <a:t>klausītāji</a:t>
              </a:r>
            </a:p>
            <a:p>
              <a:pPr algn="ctr">
                <a:lnSpc>
                  <a:spcPts val="2529"/>
                </a:lnSpc>
              </a:pPr>
              <a:r>
                <a:rPr lang="en-US" sz="1806">
                  <a:solidFill>
                    <a:srgbClr val="002729"/>
                  </a:solidFill>
                  <a:latin typeface="Poppins ExtraBold"/>
                </a:rPr>
                <a:t>31.8%</a:t>
              </a:r>
            </a:p>
          </p:txBody>
        </p:sp>
        <p:sp>
          <p:nvSpPr>
            <p:cNvPr id="6" name="TextBox 6"/>
            <p:cNvSpPr txBox="1"/>
            <p:nvPr/>
          </p:nvSpPr>
          <p:spPr>
            <a:xfrm>
              <a:off x="11396451" y="1454367"/>
              <a:ext cx="928087" cy="837388"/>
            </a:xfrm>
            <a:prstGeom prst="rect">
              <a:avLst/>
            </a:prstGeom>
          </p:spPr>
          <p:txBody>
            <a:bodyPr lIns="0" tIns="0" rIns="0" bIns="0" rtlCol="0" anchor="t">
              <a:spAutoFit/>
            </a:bodyPr>
            <a:lstStyle/>
            <a:p>
              <a:pPr algn="ctr">
                <a:lnSpc>
                  <a:spcPts val="2529"/>
                </a:lnSpc>
              </a:pPr>
              <a:r>
                <a:rPr lang="en-US" sz="1806">
                  <a:solidFill>
                    <a:srgbClr val="002729"/>
                  </a:solidFill>
                  <a:latin typeface="Poppins ExtraBold"/>
                </a:rPr>
                <a:t>viesi</a:t>
              </a:r>
            </a:p>
            <a:p>
              <a:pPr algn="ctr">
                <a:lnSpc>
                  <a:spcPts val="2529"/>
                </a:lnSpc>
              </a:pPr>
              <a:r>
                <a:rPr lang="en-US" sz="1806">
                  <a:solidFill>
                    <a:srgbClr val="002729"/>
                  </a:solidFill>
                  <a:latin typeface="Poppins ExtraBold"/>
                </a:rPr>
                <a:t>28.9%</a:t>
              </a:r>
            </a:p>
          </p:txBody>
        </p:sp>
        <p:sp>
          <p:nvSpPr>
            <p:cNvPr id="7" name="TextBox 7"/>
            <p:cNvSpPr txBox="1"/>
            <p:nvPr/>
          </p:nvSpPr>
          <p:spPr>
            <a:xfrm>
              <a:off x="2805492" y="6098425"/>
              <a:ext cx="1386094" cy="837388"/>
            </a:xfrm>
            <a:prstGeom prst="rect">
              <a:avLst/>
            </a:prstGeom>
          </p:spPr>
          <p:txBody>
            <a:bodyPr lIns="0" tIns="0" rIns="0" bIns="0" rtlCol="0" anchor="t">
              <a:spAutoFit/>
            </a:bodyPr>
            <a:lstStyle/>
            <a:p>
              <a:pPr algn="ctr">
                <a:lnSpc>
                  <a:spcPts val="2529"/>
                </a:lnSpc>
              </a:pPr>
              <a:r>
                <a:rPr lang="en-US" sz="1806">
                  <a:solidFill>
                    <a:srgbClr val="002729"/>
                  </a:solidFill>
                  <a:latin typeface="Poppins ExtraBold"/>
                </a:rPr>
                <a:t>referenti</a:t>
              </a:r>
            </a:p>
            <a:p>
              <a:pPr algn="ctr">
                <a:lnSpc>
                  <a:spcPts val="2529"/>
                </a:lnSpc>
              </a:pPr>
              <a:r>
                <a:rPr lang="en-US" sz="1806">
                  <a:solidFill>
                    <a:srgbClr val="002729"/>
                  </a:solidFill>
                  <a:latin typeface="Poppins ExtraBold"/>
                </a:rPr>
                <a:t>15.2%</a:t>
              </a:r>
            </a:p>
          </p:txBody>
        </p:sp>
        <p:sp>
          <p:nvSpPr>
            <p:cNvPr id="8" name="TextBox 8"/>
            <p:cNvSpPr txBox="1"/>
            <p:nvPr/>
          </p:nvSpPr>
          <p:spPr>
            <a:xfrm>
              <a:off x="0" y="2077477"/>
              <a:ext cx="4340672" cy="837388"/>
            </a:xfrm>
            <a:prstGeom prst="rect">
              <a:avLst/>
            </a:prstGeom>
          </p:spPr>
          <p:txBody>
            <a:bodyPr lIns="0" tIns="0" rIns="0" bIns="0" rtlCol="0" anchor="t">
              <a:spAutoFit/>
            </a:bodyPr>
            <a:lstStyle/>
            <a:p>
              <a:pPr algn="ctr">
                <a:lnSpc>
                  <a:spcPts val="2529"/>
                </a:lnSpc>
              </a:pPr>
              <a:r>
                <a:rPr lang="en-US" sz="1806">
                  <a:solidFill>
                    <a:srgbClr val="002729"/>
                  </a:solidFill>
                  <a:latin typeface="Poppins ExtraBold"/>
                </a:rPr>
                <a:t>mazākumtautību pārstāvji</a:t>
              </a:r>
            </a:p>
            <a:p>
              <a:pPr algn="ctr">
                <a:lnSpc>
                  <a:spcPts val="2529"/>
                </a:lnSpc>
              </a:pPr>
              <a:r>
                <a:rPr lang="en-US" sz="1806">
                  <a:solidFill>
                    <a:srgbClr val="002729"/>
                  </a:solidFill>
                  <a:latin typeface="Poppins ExtraBold"/>
                </a:rPr>
                <a:t>14.2%</a:t>
              </a:r>
            </a:p>
          </p:txBody>
        </p:sp>
        <p:sp>
          <p:nvSpPr>
            <p:cNvPr id="9" name="TextBox 9"/>
            <p:cNvSpPr txBox="1"/>
            <p:nvPr/>
          </p:nvSpPr>
          <p:spPr>
            <a:xfrm>
              <a:off x="4648222" y="-57150"/>
              <a:ext cx="4528800" cy="837388"/>
            </a:xfrm>
            <a:prstGeom prst="rect">
              <a:avLst/>
            </a:prstGeom>
          </p:spPr>
          <p:txBody>
            <a:bodyPr lIns="0" tIns="0" rIns="0" bIns="0" rtlCol="0" anchor="t">
              <a:spAutoFit/>
            </a:bodyPr>
            <a:lstStyle/>
            <a:p>
              <a:pPr algn="ctr">
                <a:lnSpc>
                  <a:spcPts val="2529"/>
                </a:lnSpc>
              </a:pPr>
              <a:r>
                <a:rPr lang="en-US" sz="1806">
                  <a:solidFill>
                    <a:srgbClr val="002729"/>
                  </a:solidFill>
                  <a:latin typeface="Poppins ExtraBold"/>
                </a:rPr>
                <a:t>skolu, pašvaldības pārstāvji</a:t>
              </a:r>
            </a:p>
            <a:p>
              <a:pPr algn="ctr">
                <a:lnSpc>
                  <a:spcPts val="2529"/>
                </a:lnSpc>
              </a:pPr>
              <a:r>
                <a:rPr lang="en-US" sz="1806">
                  <a:solidFill>
                    <a:srgbClr val="002729"/>
                  </a:solidFill>
                  <a:latin typeface="Poppins ExtraBold"/>
                </a:rPr>
                <a:t>10%</a:t>
              </a:r>
            </a:p>
          </p:txBody>
        </p:sp>
        <p:grpSp>
          <p:nvGrpSpPr>
            <p:cNvPr id="10" name="Group 10"/>
            <p:cNvGrpSpPr>
              <a:grpSpLocks noChangeAspect="1"/>
            </p:cNvGrpSpPr>
            <p:nvPr/>
          </p:nvGrpSpPr>
          <p:grpSpPr>
            <a:xfrm>
              <a:off x="4432897" y="812480"/>
              <a:ext cx="7745011" cy="7745011"/>
              <a:chOff x="0" y="0"/>
              <a:chExt cx="2540000" cy="2540000"/>
            </a:xfrm>
          </p:grpSpPr>
          <p:sp>
            <p:nvSpPr>
              <p:cNvPr id="11" name="Freeform 11"/>
              <p:cNvSpPr/>
              <p:nvPr/>
            </p:nvSpPr>
            <p:spPr>
              <a:xfrm>
                <a:off x="1270000" y="0"/>
                <a:ext cx="1331869" cy="1635980"/>
              </a:xfrm>
              <a:custGeom>
                <a:avLst/>
                <a:gdLst/>
                <a:ahLst/>
                <a:cxnLst/>
                <a:rect l="l" t="t" r="r" b="b"/>
                <a:pathLst>
                  <a:path w="1331869" h="1635980">
                    <a:moveTo>
                      <a:pt x="0" y="0"/>
                    </a:moveTo>
                    <a:cubicBezTo>
                      <a:pt x="401647" y="0"/>
                      <a:pt x="779622" y="189995"/>
                      <a:pt x="1019239" y="512337"/>
                    </a:cubicBezTo>
                    <a:cubicBezTo>
                      <a:pt x="1258855" y="834679"/>
                      <a:pt x="1331869" y="1251372"/>
                      <a:pt x="1216124" y="1635980"/>
                    </a:cubicBezTo>
                    <a:lnTo>
                      <a:pt x="0" y="1270000"/>
                    </a:lnTo>
                    <a:close/>
                  </a:path>
                </a:pathLst>
              </a:custGeom>
              <a:solidFill>
                <a:srgbClr val="FFB000"/>
              </a:solidFill>
            </p:spPr>
          </p:sp>
          <p:sp>
            <p:nvSpPr>
              <p:cNvPr id="12" name="Freeform 12"/>
              <p:cNvSpPr/>
              <p:nvPr/>
            </p:nvSpPr>
            <p:spPr>
              <a:xfrm>
                <a:off x="435364" y="1270000"/>
                <a:ext cx="2067532" cy="1344344"/>
              </a:xfrm>
              <a:custGeom>
                <a:avLst/>
                <a:gdLst/>
                <a:ahLst/>
                <a:cxnLst/>
                <a:rect l="l" t="t" r="r" b="b"/>
                <a:pathLst>
                  <a:path w="2067532" h="1344344">
                    <a:moveTo>
                      <a:pt x="2067532" y="304742"/>
                    </a:moveTo>
                    <a:cubicBezTo>
                      <a:pt x="1961312" y="734477"/>
                      <a:pt x="1638994" y="1077898"/>
                      <a:pt x="1216849" y="1211121"/>
                    </a:cubicBezTo>
                    <a:cubicBezTo>
                      <a:pt x="794704" y="1344344"/>
                      <a:pt x="333648" y="1248145"/>
                      <a:pt x="0" y="957226"/>
                    </a:cubicBezTo>
                    <a:lnTo>
                      <a:pt x="834636" y="0"/>
                    </a:lnTo>
                    <a:close/>
                  </a:path>
                </a:pathLst>
              </a:custGeom>
              <a:solidFill>
                <a:srgbClr val="B39A00"/>
              </a:solidFill>
            </p:spPr>
          </p:sp>
          <p:sp>
            <p:nvSpPr>
              <p:cNvPr id="13" name="Freeform 13"/>
              <p:cNvSpPr/>
              <p:nvPr/>
            </p:nvSpPr>
            <p:spPr>
              <a:xfrm>
                <a:off x="-38443" y="1137949"/>
                <a:ext cx="1308443" cy="1129796"/>
              </a:xfrm>
              <a:custGeom>
                <a:avLst/>
                <a:gdLst/>
                <a:ahLst/>
                <a:cxnLst/>
                <a:rect l="l" t="t" r="r" b="b"/>
                <a:pathLst>
                  <a:path w="1308443" h="1129796">
                    <a:moveTo>
                      <a:pt x="522691" y="1129796"/>
                    </a:moveTo>
                    <a:cubicBezTo>
                      <a:pt x="180213" y="860084"/>
                      <a:pt x="0" y="433568"/>
                      <a:pt x="45327" y="0"/>
                    </a:cubicBezTo>
                    <a:lnTo>
                      <a:pt x="1308443" y="132051"/>
                    </a:lnTo>
                    <a:close/>
                  </a:path>
                </a:pathLst>
              </a:custGeom>
              <a:solidFill>
                <a:srgbClr val="707E00"/>
              </a:solidFill>
            </p:spPr>
          </p:sp>
          <p:sp>
            <p:nvSpPr>
              <p:cNvPr id="14" name="Freeform 14"/>
              <p:cNvSpPr/>
              <p:nvPr/>
            </p:nvSpPr>
            <p:spPr>
              <a:xfrm>
                <a:off x="1863" y="205733"/>
                <a:ext cx="1268137" cy="1064267"/>
              </a:xfrm>
              <a:custGeom>
                <a:avLst/>
                <a:gdLst/>
                <a:ahLst/>
                <a:cxnLst/>
                <a:rect l="l" t="t" r="r" b="b"/>
                <a:pathLst>
                  <a:path w="1268137" h="1064267">
                    <a:moveTo>
                      <a:pt x="0" y="995511"/>
                    </a:moveTo>
                    <a:cubicBezTo>
                      <a:pt x="21936" y="590926"/>
                      <a:pt x="235604" y="221090"/>
                      <a:pt x="575147" y="0"/>
                    </a:cubicBezTo>
                    <a:lnTo>
                      <a:pt x="1268137" y="1064267"/>
                    </a:lnTo>
                    <a:close/>
                  </a:path>
                </a:pathLst>
              </a:custGeom>
              <a:solidFill>
                <a:srgbClr val="375F00"/>
              </a:solidFill>
            </p:spPr>
          </p:sp>
          <p:sp>
            <p:nvSpPr>
              <p:cNvPr id="15" name="Freeform 15"/>
              <p:cNvSpPr/>
              <p:nvPr/>
            </p:nvSpPr>
            <p:spPr>
              <a:xfrm>
                <a:off x="524685" y="0"/>
                <a:ext cx="745315" cy="1270000"/>
              </a:xfrm>
              <a:custGeom>
                <a:avLst/>
                <a:gdLst/>
                <a:ahLst/>
                <a:cxnLst/>
                <a:rect l="l" t="t" r="r" b="b"/>
                <a:pathLst>
                  <a:path w="745315" h="1270000">
                    <a:moveTo>
                      <a:pt x="0" y="241698"/>
                    </a:moveTo>
                    <a:cubicBezTo>
                      <a:pt x="216720" y="84619"/>
                      <a:pt x="477529" y="27"/>
                      <a:pt x="745188" y="0"/>
                    </a:cubicBezTo>
                    <a:lnTo>
                      <a:pt x="745315" y="1270000"/>
                    </a:lnTo>
                    <a:close/>
                  </a:path>
                </a:pathLst>
              </a:custGeom>
              <a:solidFill>
                <a:srgbClr val="003F03"/>
              </a:solidFill>
            </p:spPr>
          </p:sp>
          <p:sp>
            <p:nvSpPr>
              <p:cNvPr id="16" name="Freeform 16"/>
              <p:cNvSpPr/>
              <p:nvPr/>
            </p:nvSpPr>
            <p:spPr>
              <a:xfrm>
                <a:off x="1270000" y="0"/>
                <a:ext cx="127" cy="1270000"/>
              </a:xfrm>
              <a:custGeom>
                <a:avLst/>
                <a:gdLst/>
                <a:ahLst/>
                <a:cxnLst/>
                <a:rect l="l" t="t" r="r" b="b"/>
                <a:pathLst>
                  <a:path w="127" h="1270000">
                    <a:moveTo>
                      <a:pt x="0" y="0"/>
                    </a:moveTo>
                    <a:cubicBezTo>
                      <a:pt x="42" y="0"/>
                      <a:pt x="85" y="0"/>
                      <a:pt x="127" y="0"/>
                    </a:cubicBezTo>
                    <a:lnTo>
                      <a:pt x="0" y="1270000"/>
                    </a:lnTo>
                    <a:close/>
                  </a:path>
                </a:pathLst>
              </a:custGeom>
              <a:solidFill>
                <a:srgbClr val="00663D"/>
              </a:solidFill>
            </p:spPr>
          </p:sp>
        </p:grpSp>
      </p:grpSp>
      <p:sp>
        <p:nvSpPr>
          <p:cNvPr id="17" name="TextBox 17"/>
          <p:cNvSpPr txBox="1"/>
          <p:nvPr/>
        </p:nvSpPr>
        <p:spPr>
          <a:xfrm>
            <a:off x="10724351" y="3687801"/>
            <a:ext cx="6176318" cy="2520315"/>
          </a:xfrm>
          <a:prstGeom prst="rect">
            <a:avLst/>
          </a:prstGeom>
        </p:spPr>
        <p:txBody>
          <a:bodyPr lIns="0" tIns="0" rIns="0" bIns="0" rtlCol="0" anchor="t">
            <a:spAutoFit/>
          </a:bodyPr>
          <a:lstStyle/>
          <a:p>
            <a:pPr algn="just">
              <a:lnSpc>
                <a:spcPts val="3359"/>
              </a:lnSpc>
            </a:pPr>
            <a:r>
              <a:rPr lang="en-US" sz="2399">
                <a:solidFill>
                  <a:srgbClr val="000000"/>
                </a:solidFill>
                <a:latin typeface="Poppins"/>
              </a:rPr>
              <a:t>Klausītāji varēja pieteikt savu dalību kongresam mēneša garumā. Zinātniskajai daļai pieteicās </a:t>
            </a:r>
            <a:r>
              <a:rPr lang="en-US" sz="2399">
                <a:solidFill>
                  <a:srgbClr val="000000"/>
                </a:solidFill>
                <a:latin typeface="Poppins Bold"/>
              </a:rPr>
              <a:t>100 referenti</a:t>
            </a:r>
            <a:r>
              <a:rPr lang="en-US" sz="2399">
                <a:solidFill>
                  <a:srgbClr val="000000"/>
                </a:solidFill>
                <a:latin typeface="Poppins"/>
              </a:rPr>
              <a:t>:</a:t>
            </a:r>
          </a:p>
          <a:p>
            <a:pPr algn="just">
              <a:lnSpc>
                <a:spcPts val="3359"/>
              </a:lnSpc>
            </a:pPr>
            <a:r>
              <a:rPr lang="en-US" sz="2399">
                <a:solidFill>
                  <a:srgbClr val="000000"/>
                </a:solidFill>
                <a:latin typeface="Poppins"/>
              </a:rPr>
              <a:t>http://journals.ru.lv   </a:t>
            </a:r>
          </a:p>
          <a:p>
            <a:pPr algn="just">
              <a:lnSpc>
                <a:spcPts val="3359"/>
              </a:lnSpc>
            </a:pPr>
            <a:endParaRPr lang="en-US" sz="2399">
              <a:solidFill>
                <a:srgbClr val="000000"/>
              </a:solidFill>
              <a:latin typeface="Poppins"/>
            </a:endParaRPr>
          </a:p>
        </p:txBody>
      </p:sp>
      <p:sp>
        <p:nvSpPr>
          <p:cNvPr id="18" name="TextBox 18"/>
          <p:cNvSpPr txBox="1"/>
          <p:nvPr/>
        </p:nvSpPr>
        <p:spPr>
          <a:xfrm>
            <a:off x="10192014" y="6972983"/>
            <a:ext cx="7240990" cy="3014900"/>
          </a:xfrm>
          <a:prstGeom prst="rect">
            <a:avLst/>
          </a:prstGeom>
        </p:spPr>
        <p:txBody>
          <a:bodyPr lIns="0" tIns="0" rIns="0" bIns="0" rtlCol="0" anchor="t">
            <a:spAutoFit/>
          </a:bodyPr>
          <a:lstStyle/>
          <a:p>
            <a:pPr algn="just">
              <a:lnSpc>
                <a:spcPts val="3437"/>
              </a:lnSpc>
            </a:pPr>
            <a:r>
              <a:rPr lang="en-US" sz="2455">
                <a:solidFill>
                  <a:srgbClr val="000000"/>
                </a:solidFill>
                <a:latin typeface="Poppins"/>
              </a:rPr>
              <a:t>Kongresa īsziņas, kongresa informatīvs izdevums, tēzes un publikācijas (http://journals.ru.lv).</a:t>
            </a:r>
          </a:p>
          <a:p>
            <a:pPr algn="just">
              <a:lnSpc>
                <a:spcPts val="3437"/>
              </a:lnSpc>
            </a:pPr>
            <a:r>
              <a:rPr lang="en-US" sz="2455">
                <a:solidFill>
                  <a:srgbClr val="000000"/>
                </a:solidFill>
                <a:latin typeface="Poppins"/>
              </a:rPr>
              <a:t>Kongresa atklāšanu LTV 1 noskatījās </a:t>
            </a:r>
            <a:r>
              <a:rPr lang="en-US" sz="2455">
                <a:solidFill>
                  <a:srgbClr val="000000"/>
                </a:solidFill>
                <a:latin typeface="Poppins Bold"/>
              </a:rPr>
              <a:t>74 000 skatītāju</a:t>
            </a:r>
            <a:r>
              <a:rPr lang="en-US" sz="2455">
                <a:solidFill>
                  <a:srgbClr val="000000"/>
                </a:solidFill>
                <a:latin typeface="Poppins"/>
              </a:rPr>
              <a:t> (bez otrreizējas skatīšanās, citiem medijiem) </a:t>
            </a:r>
          </a:p>
          <a:p>
            <a:pPr algn="just">
              <a:lnSpc>
                <a:spcPts val="3437"/>
              </a:lnSpc>
            </a:pPr>
            <a:endParaRPr lang="en-US" sz="2455">
              <a:solidFill>
                <a:srgbClr val="000000"/>
              </a:solidFill>
              <a:latin typeface="Poppins"/>
            </a:endParaRPr>
          </a:p>
        </p:txBody>
      </p:sp>
      <p:sp>
        <p:nvSpPr>
          <p:cNvPr id="19" name="AutoShape 19"/>
          <p:cNvSpPr/>
          <p:nvPr/>
        </p:nvSpPr>
        <p:spPr>
          <a:xfrm>
            <a:off x="9822204" y="6150967"/>
            <a:ext cx="7078465" cy="0"/>
          </a:xfrm>
          <a:prstGeom prst="line">
            <a:avLst/>
          </a:prstGeom>
          <a:ln w="47625" cap="rnd">
            <a:solidFill>
              <a:srgbClr val="002729"/>
            </a:solidFill>
            <a:prstDash val="solid"/>
            <a:headEnd type="none" w="sm" len="sm"/>
            <a:tailEnd type="none" w="sm" len="sm"/>
          </a:ln>
        </p:spPr>
      </p:sp>
      <p:pic>
        <p:nvPicPr>
          <p:cNvPr id="20" name="Picture 20"/>
          <p:cNvPicPr>
            <a:picLocks noChangeAspect="1"/>
          </p:cNvPicPr>
          <p:nvPr/>
        </p:nvPicPr>
        <p:blipFill>
          <a:blip r:embed="rId3">
            <a:alphaModFix amt="6900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flipH="1">
            <a:off x="15193540" y="7244053"/>
            <a:ext cx="6112720" cy="1911614"/>
          </a:xfrm>
          <a:prstGeom prst="rect">
            <a:avLst/>
          </a:prstGeom>
        </p:spPr>
      </p:pic>
      <p:pic>
        <p:nvPicPr>
          <p:cNvPr id="21" name="Picture 21"/>
          <p:cNvPicPr>
            <a:picLocks noChangeAspect="1"/>
          </p:cNvPicPr>
          <p:nvPr/>
        </p:nvPicPr>
        <p:blipFill>
          <a:blip r:embed="rId3">
            <a:alphaModFix amt="6900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flipV="1">
            <a:off x="15193540" y="1131333"/>
            <a:ext cx="6112720" cy="1911614"/>
          </a:xfrm>
          <a:prstGeom prst="rect">
            <a:avLst/>
          </a:prstGeom>
        </p:spPr>
      </p:pic>
      <p:sp>
        <p:nvSpPr>
          <p:cNvPr id="22" name="TextBox 22"/>
          <p:cNvSpPr txBox="1"/>
          <p:nvPr/>
        </p:nvSpPr>
        <p:spPr>
          <a:xfrm>
            <a:off x="1028700" y="535848"/>
            <a:ext cx="11931297" cy="1073404"/>
          </a:xfrm>
          <a:prstGeom prst="rect">
            <a:avLst/>
          </a:prstGeom>
        </p:spPr>
        <p:txBody>
          <a:bodyPr lIns="0" tIns="0" rIns="0" bIns="0" rtlCol="0" anchor="t">
            <a:spAutoFit/>
          </a:bodyPr>
          <a:lstStyle/>
          <a:p>
            <a:pPr>
              <a:lnSpc>
                <a:spcPts val="7877"/>
              </a:lnSpc>
            </a:pPr>
            <a:r>
              <a:rPr lang="en-US" sz="6733">
                <a:solidFill>
                  <a:srgbClr val="FFB000"/>
                </a:solidFill>
                <a:latin typeface="Poppins ExtraBold"/>
              </a:rPr>
              <a:t>Statistika: 2017</a:t>
            </a:r>
          </a:p>
        </p:txBody>
      </p:sp>
      <p:sp>
        <p:nvSpPr>
          <p:cNvPr id="23" name="TextBox 23"/>
          <p:cNvSpPr txBox="1"/>
          <p:nvPr/>
        </p:nvSpPr>
        <p:spPr>
          <a:xfrm>
            <a:off x="1282299" y="1504476"/>
            <a:ext cx="5712050" cy="707921"/>
          </a:xfrm>
          <a:prstGeom prst="rect">
            <a:avLst/>
          </a:prstGeom>
        </p:spPr>
        <p:txBody>
          <a:bodyPr lIns="0" tIns="0" rIns="0" bIns="0" rtlCol="0" anchor="t">
            <a:spAutoFit/>
          </a:bodyPr>
          <a:lstStyle/>
          <a:p>
            <a:pPr>
              <a:lnSpc>
                <a:spcPts val="5605"/>
              </a:lnSpc>
            </a:pPr>
            <a:r>
              <a:rPr lang="en-US" sz="4004">
                <a:solidFill>
                  <a:srgbClr val="002729"/>
                </a:solidFill>
                <a:latin typeface="Poppins ExtraBold"/>
              </a:rPr>
              <a:t>Kopā: 551 dalībnieks</a:t>
            </a:r>
          </a:p>
        </p:txBody>
      </p:sp>
      <p:pic>
        <p:nvPicPr>
          <p:cNvPr id="24" name="Picture 24"/>
          <p:cNvPicPr>
            <a:picLocks noChangeAspect="1"/>
          </p:cNvPicPr>
          <p:nvPr/>
        </p:nvPicPr>
        <p:blipFill>
          <a:blip r:embed="rId5"/>
          <a:srcRect/>
          <a:stretch>
            <a:fillRect/>
          </a:stretch>
        </p:blipFill>
        <p:spPr>
          <a:xfrm>
            <a:off x="15453390" y="18399"/>
            <a:ext cx="2709909" cy="32246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786512" y="2836691"/>
            <a:ext cx="4826694" cy="707921"/>
          </a:xfrm>
          <a:prstGeom prst="rect">
            <a:avLst/>
          </a:prstGeom>
        </p:spPr>
        <p:txBody>
          <a:bodyPr lIns="0" tIns="0" rIns="0" bIns="0" rtlCol="0" anchor="t">
            <a:spAutoFit/>
          </a:bodyPr>
          <a:lstStyle/>
          <a:p>
            <a:pPr>
              <a:lnSpc>
                <a:spcPts val="5605"/>
              </a:lnSpc>
            </a:pPr>
            <a:r>
              <a:rPr lang="en-US" sz="4004">
                <a:solidFill>
                  <a:srgbClr val="002729"/>
                </a:solidFill>
                <a:latin typeface="Poppins ExtraBold"/>
              </a:rPr>
              <a:t>Pārstāvniecība</a:t>
            </a:r>
          </a:p>
        </p:txBody>
      </p:sp>
      <p:sp>
        <p:nvSpPr>
          <p:cNvPr id="3" name="TextBox 3"/>
          <p:cNvSpPr txBox="1"/>
          <p:nvPr/>
        </p:nvSpPr>
        <p:spPr>
          <a:xfrm>
            <a:off x="10626696" y="6070004"/>
            <a:ext cx="4826694" cy="707921"/>
          </a:xfrm>
          <a:prstGeom prst="rect">
            <a:avLst/>
          </a:prstGeom>
        </p:spPr>
        <p:txBody>
          <a:bodyPr lIns="0" tIns="0" rIns="0" bIns="0" rtlCol="0" anchor="t">
            <a:spAutoFit/>
          </a:bodyPr>
          <a:lstStyle/>
          <a:p>
            <a:pPr>
              <a:lnSpc>
                <a:spcPts val="5605"/>
              </a:lnSpc>
            </a:pPr>
            <a:r>
              <a:rPr lang="en-US" sz="4004">
                <a:solidFill>
                  <a:srgbClr val="002729"/>
                </a:solidFill>
                <a:latin typeface="Poppins ExtraBold"/>
              </a:rPr>
              <a:t>Pieejamība</a:t>
            </a:r>
          </a:p>
        </p:txBody>
      </p:sp>
      <p:grpSp>
        <p:nvGrpSpPr>
          <p:cNvPr id="4" name="Group 4"/>
          <p:cNvGrpSpPr/>
          <p:nvPr/>
        </p:nvGrpSpPr>
        <p:grpSpPr>
          <a:xfrm>
            <a:off x="792321" y="3243039"/>
            <a:ext cx="8351679" cy="6520712"/>
            <a:chOff x="0" y="0"/>
            <a:chExt cx="11135573" cy="8694282"/>
          </a:xfrm>
        </p:grpSpPr>
        <p:sp>
          <p:nvSpPr>
            <p:cNvPr id="5" name="TextBox 5"/>
            <p:cNvSpPr txBox="1"/>
            <p:nvPr/>
          </p:nvSpPr>
          <p:spPr>
            <a:xfrm>
              <a:off x="9817008" y="6198233"/>
              <a:ext cx="1318564" cy="837388"/>
            </a:xfrm>
            <a:prstGeom prst="rect">
              <a:avLst/>
            </a:prstGeom>
          </p:spPr>
          <p:txBody>
            <a:bodyPr lIns="0" tIns="0" rIns="0" bIns="0" rtlCol="0" anchor="t">
              <a:spAutoFit/>
            </a:bodyPr>
            <a:lstStyle/>
            <a:p>
              <a:pPr algn="ctr">
                <a:lnSpc>
                  <a:spcPts val="2529"/>
                </a:lnSpc>
              </a:pPr>
              <a:r>
                <a:rPr lang="en-US" sz="1806">
                  <a:solidFill>
                    <a:srgbClr val="002729"/>
                  </a:solidFill>
                  <a:latin typeface="Poppins ExtraBold"/>
                </a:rPr>
                <a:t>delegāti</a:t>
              </a:r>
            </a:p>
            <a:p>
              <a:pPr algn="ctr">
                <a:lnSpc>
                  <a:spcPts val="2529"/>
                </a:lnSpc>
              </a:pPr>
              <a:r>
                <a:rPr lang="en-US" sz="1806">
                  <a:solidFill>
                    <a:srgbClr val="002729"/>
                  </a:solidFill>
                  <a:latin typeface="Poppins ExtraBold"/>
                </a:rPr>
                <a:t>63.2%</a:t>
              </a:r>
            </a:p>
          </p:txBody>
        </p:sp>
        <p:sp>
          <p:nvSpPr>
            <p:cNvPr id="6" name="TextBox 6"/>
            <p:cNvSpPr txBox="1"/>
            <p:nvPr/>
          </p:nvSpPr>
          <p:spPr>
            <a:xfrm>
              <a:off x="1451499" y="1938805"/>
              <a:ext cx="866891" cy="837388"/>
            </a:xfrm>
            <a:prstGeom prst="rect">
              <a:avLst/>
            </a:prstGeom>
          </p:spPr>
          <p:txBody>
            <a:bodyPr lIns="0" tIns="0" rIns="0" bIns="0" rtlCol="0" anchor="t">
              <a:spAutoFit/>
            </a:bodyPr>
            <a:lstStyle/>
            <a:p>
              <a:pPr algn="ctr">
                <a:lnSpc>
                  <a:spcPts val="2529"/>
                </a:lnSpc>
              </a:pPr>
              <a:r>
                <a:rPr lang="en-US" sz="1806">
                  <a:solidFill>
                    <a:srgbClr val="002729"/>
                  </a:solidFill>
                  <a:latin typeface="Poppins ExtraBold"/>
                </a:rPr>
                <a:t>viesi</a:t>
              </a:r>
            </a:p>
            <a:p>
              <a:pPr algn="ctr">
                <a:lnSpc>
                  <a:spcPts val="2529"/>
                </a:lnSpc>
              </a:pPr>
              <a:r>
                <a:rPr lang="en-US" sz="1806">
                  <a:solidFill>
                    <a:srgbClr val="002729"/>
                  </a:solidFill>
                  <a:latin typeface="Poppins ExtraBold"/>
                </a:rPr>
                <a:t>19.6%</a:t>
              </a:r>
            </a:p>
          </p:txBody>
        </p:sp>
        <p:sp>
          <p:nvSpPr>
            <p:cNvPr id="7" name="TextBox 7"/>
            <p:cNvSpPr txBox="1"/>
            <p:nvPr/>
          </p:nvSpPr>
          <p:spPr>
            <a:xfrm>
              <a:off x="0" y="6102344"/>
              <a:ext cx="1515297" cy="837388"/>
            </a:xfrm>
            <a:prstGeom prst="rect">
              <a:avLst/>
            </a:prstGeom>
          </p:spPr>
          <p:txBody>
            <a:bodyPr lIns="0" tIns="0" rIns="0" bIns="0" rtlCol="0" anchor="t">
              <a:spAutoFit/>
            </a:bodyPr>
            <a:lstStyle/>
            <a:p>
              <a:pPr algn="ctr">
                <a:lnSpc>
                  <a:spcPts val="2529"/>
                </a:lnSpc>
              </a:pPr>
              <a:r>
                <a:rPr lang="en-US" sz="1806">
                  <a:solidFill>
                    <a:srgbClr val="002729"/>
                  </a:solidFill>
                  <a:latin typeface="Poppins ExtraBold"/>
                </a:rPr>
                <a:t>klausītāji</a:t>
              </a:r>
            </a:p>
            <a:p>
              <a:pPr algn="ctr">
                <a:lnSpc>
                  <a:spcPts val="2529"/>
                </a:lnSpc>
              </a:pPr>
              <a:r>
                <a:rPr lang="en-US" sz="1806">
                  <a:solidFill>
                    <a:srgbClr val="002729"/>
                  </a:solidFill>
                  <a:latin typeface="Poppins ExtraBold"/>
                </a:rPr>
                <a:t>11%</a:t>
              </a:r>
            </a:p>
          </p:txBody>
        </p:sp>
        <p:sp>
          <p:nvSpPr>
            <p:cNvPr id="8" name="TextBox 8"/>
            <p:cNvSpPr txBox="1"/>
            <p:nvPr/>
          </p:nvSpPr>
          <p:spPr>
            <a:xfrm>
              <a:off x="4320107" y="-57150"/>
              <a:ext cx="1005537" cy="837388"/>
            </a:xfrm>
            <a:prstGeom prst="rect">
              <a:avLst/>
            </a:prstGeom>
          </p:spPr>
          <p:txBody>
            <a:bodyPr lIns="0" tIns="0" rIns="0" bIns="0" rtlCol="0" anchor="t">
              <a:spAutoFit/>
            </a:bodyPr>
            <a:lstStyle/>
            <a:p>
              <a:pPr algn="ctr">
                <a:lnSpc>
                  <a:spcPts val="2529"/>
                </a:lnSpc>
              </a:pPr>
              <a:r>
                <a:rPr lang="en-US" sz="1806">
                  <a:solidFill>
                    <a:srgbClr val="002729"/>
                  </a:solidFill>
                  <a:latin typeface="Poppins ExtraBold"/>
                </a:rPr>
                <a:t>mediji</a:t>
              </a:r>
            </a:p>
            <a:p>
              <a:pPr algn="ctr">
                <a:lnSpc>
                  <a:spcPts val="2529"/>
                </a:lnSpc>
              </a:pPr>
              <a:r>
                <a:rPr lang="en-US" sz="1806">
                  <a:solidFill>
                    <a:srgbClr val="002729"/>
                  </a:solidFill>
                  <a:latin typeface="Poppins ExtraBold"/>
                </a:rPr>
                <a:t>6.1%</a:t>
              </a:r>
            </a:p>
          </p:txBody>
        </p:sp>
        <p:grpSp>
          <p:nvGrpSpPr>
            <p:cNvPr id="9" name="Group 9"/>
            <p:cNvGrpSpPr>
              <a:grpSpLocks noChangeAspect="1"/>
            </p:cNvGrpSpPr>
            <p:nvPr/>
          </p:nvGrpSpPr>
          <p:grpSpPr>
            <a:xfrm>
              <a:off x="1814158" y="949271"/>
              <a:ext cx="7745011" cy="7745011"/>
              <a:chOff x="0" y="0"/>
              <a:chExt cx="2540000" cy="2540000"/>
            </a:xfrm>
          </p:grpSpPr>
          <p:sp>
            <p:nvSpPr>
              <p:cNvPr id="10" name="Freeform 10"/>
              <p:cNvSpPr/>
              <p:nvPr/>
            </p:nvSpPr>
            <p:spPr>
              <a:xfrm>
                <a:off x="289870" y="0"/>
                <a:ext cx="2351115" cy="2669930"/>
              </a:xfrm>
              <a:custGeom>
                <a:avLst/>
                <a:gdLst/>
                <a:ahLst/>
                <a:cxnLst/>
                <a:rect l="l" t="t" r="r" b="b"/>
                <a:pathLst>
                  <a:path w="2351115" h="2669930">
                    <a:moveTo>
                      <a:pt x="980130" y="0"/>
                    </a:moveTo>
                    <a:cubicBezTo>
                      <a:pt x="1570120" y="0"/>
                      <a:pt x="2082413" y="406310"/>
                      <a:pt x="2216764" y="980799"/>
                    </a:cubicBezTo>
                    <a:cubicBezTo>
                      <a:pt x="2351115" y="1555288"/>
                      <a:pt x="2072138" y="2146646"/>
                      <a:pt x="1543336" y="2408288"/>
                    </a:cubicBezTo>
                    <a:cubicBezTo>
                      <a:pt x="1014534" y="2669930"/>
                      <a:pt x="375185" y="2532945"/>
                      <a:pt x="0" y="2077617"/>
                    </a:cubicBezTo>
                    <a:lnTo>
                      <a:pt x="980130" y="1270000"/>
                    </a:lnTo>
                    <a:close/>
                  </a:path>
                </a:pathLst>
              </a:custGeom>
              <a:solidFill>
                <a:srgbClr val="FFB000"/>
              </a:solidFill>
            </p:spPr>
          </p:sp>
          <p:sp>
            <p:nvSpPr>
              <p:cNvPr id="11" name="Freeform 11"/>
              <p:cNvSpPr/>
              <p:nvPr/>
            </p:nvSpPr>
            <p:spPr>
              <a:xfrm>
                <a:off x="-1200" y="1265174"/>
                <a:ext cx="1271200" cy="860420"/>
              </a:xfrm>
              <a:custGeom>
                <a:avLst/>
                <a:gdLst/>
                <a:ahLst/>
                <a:cxnLst/>
                <a:rect l="l" t="t" r="r" b="b"/>
                <a:pathLst>
                  <a:path w="1271200" h="860420">
                    <a:moveTo>
                      <a:pt x="332659" y="860420"/>
                    </a:moveTo>
                    <a:cubicBezTo>
                      <a:pt x="118286" y="625264"/>
                      <a:pt x="0" y="318202"/>
                      <a:pt x="1209" y="0"/>
                    </a:cubicBezTo>
                    <a:lnTo>
                      <a:pt x="1271200" y="4826"/>
                    </a:lnTo>
                    <a:close/>
                  </a:path>
                </a:pathLst>
              </a:custGeom>
              <a:solidFill>
                <a:srgbClr val="B39A00"/>
              </a:solidFill>
            </p:spPr>
          </p:sp>
          <p:sp>
            <p:nvSpPr>
              <p:cNvPr id="12" name="Freeform 12"/>
              <p:cNvSpPr/>
              <p:nvPr/>
            </p:nvSpPr>
            <p:spPr>
              <a:xfrm>
                <a:off x="-24604" y="70599"/>
                <a:ext cx="1294604" cy="1258054"/>
              </a:xfrm>
              <a:custGeom>
                <a:avLst/>
                <a:gdLst/>
                <a:ahLst/>
                <a:cxnLst/>
                <a:rect l="l" t="t" r="r" b="b"/>
                <a:pathLst>
                  <a:path w="1294604" h="1258054">
                    <a:moveTo>
                      <a:pt x="25959" y="1258054"/>
                    </a:moveTo>
                    <a:cubicBezTo>
                      <a:pt x="0" y="696563"/>
                      <a:pt x="346223" y="184797"/>
                      <a:pt x="877068" y="0"/>
                    </a:cubicBezTo>
                    <a:lnTo>
                      <a:pt x="1294604" y="1199401"/>
                    </a:lnTo>
                    <a:close/>
                  </a:path>
                </a:pathLst>
              </a:custGeom>
              <a:solidFill>
                <a:srgbClr val="707E00"/>
              </a:solidFill>
            </p:spPr>
          </p:sp>
          <p:sp>
            <p:nvSpPr>
              <p:cNvPr id="13" name="Freeform 13"/>
              <p:cNvSpPr/>
              <p:nvPr/>
            </p:nvSpPr>
            <p:spPr>
              <a:xfrm>
                <a:off x="793041" y="0"/>
                <a:ext cx="476959" cy="1270000"/>
              </a:xfrm>
              <a:custGeom>
                <a:avLst/>
                <a:gdLst/>
                <a:ahLst/>
                <a:cxnLst/>
                <a:rect l="l" t="t" r="r" b="b"/>
                <a:pathLst>
                  <a:path w="476959" h="1270000">
                    <a:moveTo>
                      <a:pt x="0" y="92966"/>
                    </a:moveTo>
                    <a:cubicBezTo>
                      <a:pt x="151481" y="31582"/>
                      <a:pt x="313387" y="16"/>
                      <a:pt x="476832" y="0"/>
                    </a:cubicBezTo>
                    <a:lnTo>
                      <a:pt x="476959" y="1270000"/>
                    </a:lnTo>
                    <a:close/>
                  </a:path>
                </a:pathLst>
              </a:custGeom>
              <a:solidFill>
                <a:srgbClr val="375F00"/>
              </a:solidFill>
            </p:spPr>
          </p:sp>
          <p:sp>
            <p:nvSpPr>
              <p:cNvPr id="14" name="Freeform 14"/>
              <p:cNvSpPr/>
              <p:nvPr/>
            </p:nvSpPr>
            <p:spPr>
              <a:xfrm>
                <a:off x="1270000" y="0"/>
                <a:ext cx="127" cy="1270000"/>
              </a:xfrm>
              <a:custGeom>
                <a:avLst/>
                <a:gdLst/>
                <a:ahLst/>
                <a:cxnLst/>
                <a:rect l="l" t="t" r="r" b="b"/>
                <a:pathLst>
                  <a:path w="127" h="1270000">
                    <a:moveTo>
                      <a:pt x="0" y="0"/>
                    </a:moveTo>
                    <a:cubicBezTo>
                      <a:pt x="42" y="0"/>
                      <a:pt x="85" y="0"/>
                      <a:pt x="127" y="0"/>
                    </a:cubicBezTo>
                    <a:lnTo>
                      <a:pt x="0" y="1270000"/>
                    </a:lnTo>
                    <a:close/>
                  </a:path>
                </a:pathLst>
              </a:custGeom>
              <a:solidFill>
                <a:srgbClr val="003F03"/>
              </a:solidFill>
            </p:spPr>
          </p:sp>
        </p:grpSp>
      </p:grpSp>
      <p:sp>
        <p:nvSpPr>
          <p:cNvPr id="15" name="TextBox 15"/>
          <p:cNvSpPr txBox="1"/>
          <p:nvPr/>
        </p:nvSpPr>
        <p:spPr>
          <a:xfrm>
            <a:off x="10196832" y="3683594"/>
            <a:ext cx="6703836" cy="2172098"/>
          </a:xfrm>
          <a:prstGeom prst="rect">
            <a:avLst/>
          </a:prstGeom>
        </p:spPr>
        <p:txBody>
          <a:bodyPr lIns="0" tIns="0" rIns="0" bIns="0" rtlCol="0" anchor="t">
            <a:spAutoFit/>
          </a:bodyPr>
          <a:lstStyle/>
          <a:p>
            <a:pPr algn="just">
              <a:lnSpc>
                <a:spcPts val="3461"/>
              </a:lnSpc>
            </a:pPr>
            <a:r>
              <a:rPr lang="en-US" sz="2472">
                <a:solidFill>
                  <a:srgbClr val="000000"/>
                </a:solidFill>
                <a:latin typeface="Poppins"/>
              </a:rPr>
              <a:t>Pārstāvniecība tika noteikta pēc noteiktiem kritērijiem; reģistrējās </a:t>
            </a:r>
            <a:r>
              <a:rPr lang="en-US" sz="2472">
                <a:solidFill>
                  <a:srgbClr val="000000"/>
                </a:solidFill>
                <a:latin typeface="Poppins Bold"/>
              </a:rPr>
              <a:t>258 delegāti</a:t>
            </a:r>
            <a:r>
              <a:rPr lang="en-US" sz="2472">
                <a:solidFill>
                  <a:srgbClr val="000000"/>
                </a:solidFill>
                <a:latin typeface="Poppins"/>
              </a:rPr>
              <a:t>, balsošanai aktivizējās </a:t>
            </a:r>
            <a:r>
              <a:rPr lang="en-US" sz="2472">
                <a:solidFill>
                  <a:srgbClr val="000000"/>
                </a:solidFill>
                <a:latin typeface="Poppins Bold"/>
              </a:rPr>
              <a:t>170 delegāti</a:t>
            </a:r>
            <a:r>
              <a:rPr lang="en-US" sz="2472">
                <a:solidFill>
                  <a:srgbClr val="000000"/>
                </a:solidFill>
                <a:latin typeface="Poppins"/>
              </a:rPr>
              <a:t>. </a:t>
            </a:r>
          </a:p>
          <a:p>
            <a:pPr algn="just">
              <a:lnSpc>
                <a:spcPts val="3461"/>
              </a:lnSpc>
            </a:pPr>
            <a:endParaRPr lang="en-US" sz="2472">
              <a:solidFill>
                <a:srgbClr val="000000"/>
              </a:solidFill>
              <a:latin typeface="Poppins"/>
            </a:endParaRPr>
          </a:p>
        </p:txBody>
      </p:sp>
      <p:sp>
        <p:nvSpPr>
          <p:cNvPr id="16" name="TextBox 16"/>
          <p:cNvSpPr txBox="1"/>
          <p:nvPr/>
        </p:nvSpPr>
        <p:spPr>
          <a:xfrm>
            <a:off x="9822204" y="6646267"/>
            <a:ext cx="7643012" cy="3672496"/>
          </a:xfrm>
          <a:prstGeom prst="rect">
            <a:avLst/>
          </a:prstGeom>
        </p:spPr>
        <p:txBody>
          <a:bodyPr lIns="0" tIns="0" rIns="0" bIns="0" rtlCol="0" anchor="t">
            <a:spAutoFit/>
          </a:bodyPr>
          <a:lstStyle/>
          <a:p>
            <a:pPr algn="just">
              <a:lnSpc>
                <a:spcPts val="3627"/>
              </a:lnSpc>
            </a:pPr>
            <a:r>
              <a:rPr lang="en-US" sz="2591">
                <a:solidFill>
                  <a:srgbClr val="000000"/>
                </a:solidFill>
                <a:latin typeface="Poppins"/>
              </a:rPr>
              <a:t>Kongresa īsziņas, kongresa informatīvs izdevums, iekļaujot arī tēzes. </a:t>
            </a:r>
          </a:p>
          <a:p>
            <a:pPr algn="just">
              <a:lnSpc>
                <a:spcPts val="3627"/>
              </a:lnSpc>
            </a:pPr>
            <a:r>
              <a:rPr lang="en-US" sz="2591">
                <a:solidFill>
                  <a:srgbClr val="000000"/>
                </a:solidFill>
                <a:latin typeface="Poppins"/>
              </a:rPr>
              <a:t>Kongresa atklāšanu ReTV noskatījās </a:t>
            </a:r>
            <a:r>
              <a:rPr lang="en-US" sz="2591">
                <a:solidFill>
                  <a:srgbClr val="000000"/>
                </a:solidFill>
                <a:latin typeface="Poppins Bold"/>
              </a:rPr>
              <a:t>24 000 skatītāju</a:t>
            </a:r>
            <a:r>
              <a:rPr lang="en-US" sz="2591">
                <a:solidFill>
                  <a:srgbClr val="000000"/>
                </a:solidFill>
                <a:latin typeface="Poppins"/>
              </a:rPr>
              <a:t> (bez otrreizējas skatīšanās, citiem medijiem).</a:t>
            </a:r>
          </a:p>
          <a:p>
            <a:pPr algn="just">
              <a:lnSpc>
                <a:spcPts val="3627"/>
              </a:lnSpc>
            </a:pPr>
            <a:r>
              <a:rPr lang="en-US" sz="2591">
                <a:solidFill>
                  <a:srgbClr val="000000"/>
                </a:solidFill>
                <a:latin typeface="Poppins"/>
              </a:rPr>
              <a:t>Vidēji 300-400 skatījumi katrai no diskusijām, politiskajam barometram - 700 skatījumi.</a:t>
            </a:r>
          </a:p>
          <a:p>
            <a:pPr algn="just">
              <a:lnSpc>
                <a:spcPts val="3627"/>
              </a:lnSpc>
            </a:pPr>
            <a:endParaRPr lang="en-US" sz="2591">
              <a:solidFill>
                <a:srgbClr val="000000"/>
              </a:solidFill>
              <a:latin typeface="Poppins"/>
            </a:endParaRPr>
          </a:p>
        </p:txBody>
      </p:sp>
      <p:sp>
        <p:nvSpPr>
          <p:cNvPr id="17" name="AutoShape 17"/>
          <p:cNvSpPr/>
          <p:nvPr/>
        </p:nvSpPr>
        <p:spPr>
          <a:xfrm>
            <a:off x="9822204" y="6150967"/>
            <a:ext cx="7078465" cy="0"/>
          </a:xfrm>
          <a:prstGeom prst="line">
            <a:avLst/>
          </a:prstGeom>
          <a:ln w="47625" cap="rnd">
            <a:solidFill>
              <a:srgbClr val="002729"/>
            </a:solidFill>
            <a:prstDash val="solid"/>
            <a:headEnd type="none" w="sm" len="sm"/>
            <a:tailEnd type="none" w="sm" len="sm"/>
          </a:ln>
        </p:spPr>
      </p:sp>
      <p:pic>
        <p:nvPicPr>
          <p:cNvPr id="18" name="Picture 18"/>
          <p:cNvPicPr>
            <a:picLocks noChangeAspect="1"/>
          </p:cNvPicPr>
          <p:nvPr/>
        </p:nvPicPr>
        <p:blipFill>
          <a:blip r:embed="rId3">
            <a:alphaModFix amt="6900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flipH="1">
            <a:off x="15193540" y="7244053"/>
            <a:ext cx="6112720" cy="1911614"/>
          </a:xfrm>
          <a:prstGeom prst="rect">
            <a:avLst/>
          </a:prstGeom>
        </p:spPr>
      </p:pic>
      <p:pic>
        <p:nvPicPr>
          <p:cNvPr id="19" name="Picture 19"/>
          <p:cNvPicPr>
            <a:picLocks noChangeAspect="1"/>
          </p:cNvPicPr>
          <p:nvPr/>
        </p:nvPicPr>
        <p:blipFill>
          <a:blip r:embed="rId3">
            <a:alphaModFix amt="6900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flipV="1">
            <a:off x="15193540" y="1131333"/>
            <a:ext cx="6112720" cy="1911614"/>
          </a:xfrm>
          <a:prstGeom prst="rect">
            <a:avLst/>
          </a:prstGeom>
        </p:spPr>
      </p:pic>
      <p:sp>
        <p:nvSpPr>
          <p:cNvPr id="20" name="TextBox 20"/>
          <p:cNvSpPr txBox="1"/>
          <p:nvPr/>
        </p:nvSpPr>
        <p:spPr>
          <a:xfrm>
            <a:off x="1028700" y="535848"/>
            <a:ext cx="11931297" cy="1073404"/>
          </a:xfrm>
          <a:prstGeom prst="rect">
            <a:avLst/>
          </a:prstGeom>
        </p:spPr>
        <p:txBody>
          <a:bodyPr lIns="0" tIns="0" rIns="0" bIns="0" rtlCol="0" anchor="t">
            <a:spAutoFit/>
          </a:bodyPr>
          <a:lstStyle/>
          <a:p>
            <a:pPr>
              <a:lnSpc>
                <a:spcPts val="7877"/>
              </a:lnSpc>
            </a:pPr>
            <a:r>
              <a:rPr lang="en-US" sz="6733">
                <a:solidFill>
                  <a:srgbClr val="FFB000"/>
                </a:solidFill>
                <a:latin typeface="Poppins ExtraBold"/>
              </a:rPr>
              <a:t>Statistika: 2022</a:t>
            </a:r>
          </a:p>
        </p:txBody>
      </p:sp>
      <p:sp>
        <p:nvSpPr>
          <p:cNvPr id="21" name="TextBox 21"/>
          <p:cNvSpPr txBox="1"/>
          <p:nvPr/>
        </p:nvSpPr>
        <p:spPr>
          <a:xfrm>
            <a:off x="1282299" y="1504476"/>
            <a:ext cx="7861701" cy="1412771"/>
          </a:xfrm>
          <a:prstGeom prst="rect">
            <a:avLst/>
          </a:prstGeom>
        </p:spPr>
        <p:txBody>
          <a:bodyPr lIns="0" tIns="0" rIns="0" bIns="0" rtlCol="0" anchor="t">
            <a:spAutoFit/>
          </a:bodyPr>
          <a:lstStyle/>
          <a:p>
            <a:pPr>
              <a:lnSpc>
                <a:spcPts val="5605"/>
              </a:lnSpc>
            </a:pPr>
            <a:r>
              <a:rPr lang="en-US" sz="4004">
                <a:solidFill>
                  <a:srgbClr val="002729"/>
                </a:solidFill>
                <a:latin typeface="Poppins ExtraBold"/>
              </a:rPr>
              <a:t>Kopā: 383</a:t>
            </a:r>
            <a:r>
              <a:rPr lang="en-US" sz="4004">
                <a:solidFill>
                  <a:srgbClr val="FF164E"/>
                </a:solidFill>
                <a:latin typeface="Poppins ExtraBold"/>
              </a:rPr>
              <a:t> </a:t>
            </a:r>
            <a:r>
              <a:rPr lang="en-US" sz="4004">
                <a:solidFill>
                  <a:srgbClr val="002729"/>
                </a:solidFill>
                <a:latin typeface="Poppins ExtraBold"/>
              </a:rPr>
              <a:t>dalībnieki</a:t>
            </a:r>
          </a:p>
          <a:p>
            <a:pPr>
              <a:lnSpc>
                <a:spcPts val="5605"/>
              </a:lnSpc>
            </a:pPr>
            <a:r>
              <a:rPr lang="en-US" sz="4004">
                <a:solidFill>
                  <a:srgbClr val="002729"/>
                </a:solidFill>
                <a:latin typeface="Poppins ExtraBold"/>
              </a:rPr>
              <a:t>www.latgolyskongress.lv</a:t>
            </a:r>
          </a:p>
        </p:txBody>
      </p:sp>
      <p:pic>
        <p:nvPicPr>
          <p:cNvPr id="22" name="Picture 22"/>
          <p:cNvPicPr>
            <a:picLocks noChangeAspect="1"/>
          </p:cNvPicPr>
          <p:nvPr/>
        </p:nvPicPr>
        <p:blipFill>
          <a:blip r:embed="rId5"/>
          <a:srcRect/>
          <a:stretch>
            <a:fillRect/>
          </a:stretch>
        </p:blipFill>
        <p:spPr>
          <a:xfrm>
            <a:off x="15453390" y="18399"/>
            <a:ext cx="2709909" cy="32246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7745877">
            <a:off x="-4125729" y="-164817"/>
            <a:ext cx="5737568" cy="5737568"/>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2729"/>
            </a:solidFill>
          </p:spPr>
        </p:sp>
      </p:grpSp>
      <p:grpSp>
        <p:nvGrpSpPr>
          <p:cNvPr id="4" name="Group 4"/>
          <p:cNvGrpSpPr/>
          <p:nvPr/>
        </p:nvGrpSpPr>
        <p:grpSpPr>
          <a:xfrm rot="-8454122">
            <a:off x="-3577942" y="-328387"/>
            <a:ext cx="5931412" cy="5931412"/>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grpSp>
        <p:nvGrpSpPr>
          <p:cNvPr id="6" name="Group 6"/>
          <p:cNvGrpSpPr/>
          <p:nvPr/>
        </p:nvGrpSpPr>
        <p:grpSpPr>
          <a:xfrm rot="7745877">
            <a:off x="-1554837" y="6219809"/>
            <a:ext cx="5213340" cy="521334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2729"/>
            </a:solidFill>
          </p:spPr>
        </p:sp>
      </p:grpSp>
      <p:grpSp>
        <p:nvGrpSpPr>
          <p:cNvPr id="8" name="Group 8"/>
          <p:cNvGrpSpPr/>
          <p:nvPr/>
        </p:nvGrpSpPr>
        <p:grpSpPr>
          <a:xfrm rot="-8454122">
            <a:off x="-1271703" y="6502943"/>
            <a:ext cx="4647072" cy="4647072"/>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B000"/>
            </a:solidFill>
          </p:spPr>
        </p:sp>
      </p:grpSp>
      <p:grpSp>
        <p:nvGrpSpPr>
          <p:cNvPr id="10" name="Group 10"/>
          <p:cNvGrpSpPr/>
          <p:nvPr/>
        </p:nvGrpSpPr>
        <p:grpSpPr>
          <a:xfrm rot="7745877">
            <a:off x="-3137478" y="3902321"/>
            <a:ext cx="5685044" cy="5685044"/>
            <a:chOff x="0" y="0"/>
            <a:chExt cx="1913890" cy="1913890"/>
          </a:xfrm>
        </p:grpSpPr>
        <p:sp>
          <p:nvSpPr>
            <p:cNvPr id="11" name="Freeform 11"/>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0000">
                <a:alpha val="29804"/>
              </a:srgbClr>
            </a:solidFill>
          </p:spPr>
        </p:sp>
      </p:grpSp>
      <p:grpSp>
        <p:nvGrpSpPr>
          <p:cNvPr id="12" name="Group 12"/>
          <p:cNvGrpSpPr/>
          <p:nvPr/>
        </p:nvGrpSpPr>
        <p:grpSpPr>
          <a:xfrm rot="7745877">
            <a:off x="-3246377" y="3913578"/>
            <a:ext cx="5685044" cy="5685044"/>
            <a:chOff x="0" y="0"/>
            <a:chExt cx="1913890" cy="1913890"/>
          </a:xfrm>
        </p:grpSpPr>
        <p:sp>
          <p:nvSpPr>
            <p:cNvPr id="13" name="Freeform 1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B000"/>
            </a:solidFill>
          </p:spPr>
        </p:sp>
      </p:grpSp>
      <p:grpSp>
        <p:nvGrpSpPr>
          <p:cNvPr id="14" name="Group 14"/>
          <p:cNvGrpSpPr/>
          <p:nvPr/>
        </p:nvGrpSpPr>
        <p:grpSpPr>
          <a:xfrm rot="-8454122">
            <a:off x="-2937625" y="4222330"/>
            <a:ext cx="5067541" cy="5067541"/>
            <a:chOff x="0" y="0"/>
            <a:chExt cx="1913890" cy="1913890"/>
          </a:xfrm>
        </p:grpSpPr>
        <p:sp>
          <p:nvSpPr>
            <p:cNvPr id="15" name="Freeform 15"/>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sp>
        <p:nvSpPr>
          <p:cNvPr id="16" name="AutoShape 16"/>
          <p:cNvSpPr/>
          <p:nvPr/>
        </p:nvSpPr>
        <p:spPr>
          <a:xfrm>
            <a:off x="14099929" y="2322531"/>
            <a:ext cx="3188186" cy="0"/>
          </a:xfrm>
          <a:prstGeom prst="line">
            <a:avLst/>
          </a:prstGeom>
          <a:ln w="47625" cap="rnd">
            <a:solidFill>
              <a:srgbClr val="002729"/>
            </a:solidFill>
            <a:prstDash val="solid"/>
            <a:headEnd type="none" w="sm" len="sm"/>
            <a:tailEnd type="none" w="sm" len="sm"/>
          </a:ln>
        </p:spPr>
      </p:sp>
      <p:sp>
        <p:nvSpPr>
          <p:cNvPr id="17" name="AutoShape 17"/>
          <p:cNvSpPr/>
          <p:nvPr/>
        </p:nvSpPr>
        <p:spPr>
          <a:xfrm>
            <a:off x="6168002" y="4097874"/>
            <a:ext cx="3188186" cy="0"/>
          </a:xfrm>
          <a:prstGeom prst="line">
            <a:avLst/>
          </a:prstGeom>
          <a:ln w="47625" cap="rnd">
            <a:solidFill>
              <a:srgbClr val="FFB000"/>
            </a:solidFill>
            <a:prstDash val="solid"/>
            <a:headEnd type="none" w="sm" len="sm"/>
            <a:tailEnd type="none" w="sm" len="sm"/>
          </a:ln>
        </p:spPr>
      </p:sp>
      <p:sp>
        <p:nvSpPr>
          <p:cNvPr id="18" name="AutoShape 18"/>
          <p:cNvSpPr/>
          <p:nvPr/>
        </p:nvSpPr>
        <p:spPr>
          <a:xfrm>
            <a:off x="12735034" y="4097874"/>
            <a:ext cx="1802860" cy="0"/>
          </a:xfrm>
          <a:prstGeom prst="line">
            <a:avLst/>
          </a:prstGeom>
          <a:ln w="47625" cap="rnd">
            <a:solidFill>
              <a:srgbClr val="FFB000"/>
            </a:solidFill>
            <a:prstDash val="solid"/>
            <a:headEnd type="none" w="sm" len="sm"/>
            <a:tailEnd type="none" w="sm" len="sm"/>
          </a:ln>
        </p:spPr>
      </p:sp>
      <p:sp>
        <p:nvSpPr>
          <p:cNvPr id="19" name="AutoShape 19"/>
          <p:cNvSpPr/>
          <p:nvPr/>
        </p:nvSpPr>
        <p:spPr>
          <a:xfrm>
            <a:off x="6168002" y="7095592"/>
            <a:ext cx="2814449" cy="0"/>
          </a:xfrm>
          <a:prstGeom prst="line">
            <a:avLst/>
          </a:prstGeom>
          <a:ln w="47625" cap="rnd">
            <a:solidFill>
              <a:srgbClr val="FFB000"/>
            </a:solidFill>
            <a:prstDash val="solid"/>
            <a:headEnd type="none" w="sm" len="sm"/>
            <a:tailEnd type="none" w="sm" len="sm"/>
          </a:ln>
        </p:spPr>
      </p:sp>
      <p:sp>
        <p:nvSpPr>
          <p:cNvPr id="20" name="AutoShape 20"/>
          <p:cNvSpPr/>
          <p:nvPr/>
        </p:nvSpPr>
        <p:spPr>
          <a:xfrm>
            <a:off x="12735034" y="7095592"/>
            <a:ext cx="1928935" cy="0"/>
          </a:xfrm>
          <a:prstGeom prst="line">
            <a:avLst/>
          </a:prstGeom>
          <a:ln w="47625" cap="rnd">
            <a:solidFill>
              <a:srgbClr val="FFB000"/>
            </a:solidFill>
            <a:prstDash val="solid"/>
            <a:headEnd type="none" w="sm" len="sm"/>
            <a:tailEnd type="none" w="sm" len="sm"/>
          </a:ln>
        </p:spPr>
      </p:sp>
      <p:sp>
        <p:nvSpPr>
          <p:cNvPr id="21" name="TextBox 21"/>
          <p:cNvSpPr txBox="1"/>
          <p:nvPr/>
        </p:nvSpPr>
        <p:spPr>
          <a:xfrm>
            <a:off x="6168002" y="492384"/>
            <a:ext cx="11120112" cy="1619250"/>
          </a:xfrm>
          <a:prstGeom prst="rect">
            <a:avLst/>
          </a:prstGeom>
        </p:spPr>
        <p:txBody>
          <a:bodyPr lIns="0" tIns="0" rIns="0" bIns="0" rtlCol="0" anchor="t">
            <a:spAutoFit/>
          </a:bodyPr>
          <a:lstStyle/>
          <a:p>
            <a:pPr algn="r">
              <a:lnSpc>
                <a:spcPts val="12599"/>
              </a:lnSpc>
            </a:pPr>
            <a:r>
              <a:rPr lang="en-US" sz="9000">
                <a:solidFill>
                  <a:srgbClr val="FFB000"/>
                </a:solidFill>
                <a:latin typeface="Poppins ExtraBold"/>
              </a:rPr>
              <a:t>Rezolūcija</a:t>
            </a:r>
          </a:p>
        </p:txBody>
      </p:sp>
      <p:sp>
        <p:nvSpPr>
          <p:cNvPr id="22" name="TextBox 22"/>
          <p:cNvSpPr txBox="1"/>
          <p:nvPr/>
        </p:nvSpPr>
        <p:spPr>
          <a:xfrm>
            <a:off x="4068040" y="3157696"/>
            <a:ext cx="7408395" cy="766106"/>
          </a:xfrm>
          <a:prstGeom prst="rect">
            <a:avLst/>
          </a:prstGeom>
        </p:spPr>
        <p:txBody>
          <a:bodyPr lIns="0" tIns="0" rIns="0" bIns="0" rtlCol="0" anchor="t">
            <a:spAutoFit/>
          </a:bodyPr>
          <a:lstStyle/>
          <a:p>
            <a:pPr>
              <a:lnSpc>
                <a:spcPts val="6000"/>
              </a:lnSpc>
            </a:pPr>
            <a:r>
              <a:rPr lang="en-US" sz="4286">
                <a:solidFill>
                  <a:srgbClr val="002729"/>
                </a:solidFill>
                <a:latin typeface="Poppins ExtraBold"/>
              </a:rPr>
              <a:t>Valoda, izglītība, mediji</a:t>
            </a:r>
          </a:p>
        </p:txBody>
      </p:sp>
      <p:sp>
        <p:nvSpPr>
          <p:cNvPr id="23" name="TextBox 23"/>
          <p:cNvSpPr txBox="1"/>
          <p:nvPr/>
        </p:nvSpPr>
        <p:spPr>
          <a:xfrm>
            <a:off x="12735034" y="3306198"/>
            <a:ext cx="4710532" cy="1296617"/>
          </a:xfrm>
          <a:prstGeom prst="rect">
            <a:avLst/>
          </a:prstGeom>
        </p:spPr>
        <p:txBody>
          <a:bodyPr lIns="0" tIns="0" rIns="0" bIns="0" rtlCol="0" anchor="t">
            <a:spAutoFit/>
          </a:bodyPr>
          <a:lstStyle/>
          <a:p>
            <a:pPr marL="0" lvl="0" indent="0" algn="l">
              <a:lnSpc>
                <a:spcPts val="5109"/>
              </a:lnSpc>
              <a:spcBef>
                <a:spcPct val="0"/>
              </a:spcBef>
            </a:pPr>
            <a:r>
              <a:rPr lang="en-US" sz="3649">
                <a:solidFill>
                  <a:srgbClr val="002729"/>
                </a:solidFill>
                <a:latin typeface="Poppins ExtraBold"/>
              </a:rPr>
              <a:t>Pašvaldības un valsts pārvalde </a:t>
            </a:r>
          </a:p>
        </p:txBody>
      </p:sp>
      <p:sp>
        <p:nvSpPr>
          <p:cNvPr id="24" name="TextBox 24"/>
          <p:cNvSpPr txBox="1"/>
          <p:nvPr/>
        </p:nvSpPr>
        <p:spPr>
          <a:xfrm>
            <a:off x="3559673" y="6360743"/>
            <a:ext cx="8464613" cy="654347"/>
          </a:xfrm>
          <a:prstGeom prst="rect">
            <a:avLst/>
          </a:prstGeom>
        </p:spPr>
        <p:txBody>
          <a:bodyPr lIns="0" tIns="0" rIns="0" bIns="0" rtlCol="0" anchor="t">
            <a:spAutoFit/>
          </a:bodyPr>
          <a:lstStyle/>
          <a:p>
            <a:pPr marL="0" lvl="0" indent="0" algn="l">
              <a:lnSpc>
                <a:spcPts val="5109"/>
              </a:lnSpc>
              <a:spcBef>
                <a:spcPct val="0"/>
              </a:spcBef>
            </a:pPr>
            <a:r>
              <a:rPr lang="en-US" sz="3649">
                <a:solidFill>
                  <a:srgbClr val="002729"/>
                </a:solidFill>
                <a:latin typeface="Poppins ExtraBold"/>
              </a:rPr>
              <a:t>Tautsaimniecība,uzņēmējdarbība </a:t>
            </a:r>
          </a:p>
        </p:txBody>
      </p:sp>
      <p:sp>
        <p:nvSpPr>
          <p:cNvPr id="25" name="TextBox 25"/>
          <p:cNvSpPr txBox="1"/>
          <p:nvPr/>
        </p:nvSpPr>
        <p:spPr>
          <a:xfrm>
            <a:off x="12735034" y="6360743"/>
            <a:ext cx="4874563" cy="1938888"/>
          </a:xfrm>
          <a:prstGeom prst="rect">
            <a:avLst/>
          </a:prstGeom>
        </p:spPr>
        <p:txBody>
          <a:bodyPr lIns="0" tIns="0" rIns="0" bIns="0" rtlCol="0" anchor="t">
            <a:spAutoFit/>
          </a:bodyPr>
          <a:lstStyle/>
          <a:p>
            <a:pPr marL="0" lvl="0" indent="0" algn="l">
              <a:lnSpc>
                <a:spcPts val="5109"/>
              </a:lnSpc>
              <a:spcBef>
                <a:spcPct val="0"/>
              </a:spcBef>
            </a:pPr>
            <a:r>
              <a:rPr lang="en-US" sz="3649">
                <a:solidFill>
                  <a:srgbClr val="002729"/>
                </a:solidFill>
                <a:latin typeface="Poppins ExtraBold"/>
              </a:rPr>
              <a:t>Latgales kongresa lēmumu izpildes padome (LKLIP)</a:t>
            </a:r>
          </a:p>
        </p:txBody>
      </p:sp>
      <p:sp>
        <p:nvSpPr>
          <p:cNvPr id="26" name="TextBox 26"/>
          <p:cNvSpPr txBox="1"/>
          <p:nvPr/>
        </p:nvSpPr>
        <p:spPr>
          <a:xfrm>
            <a:off x="4487149" y="4201553"/>
            <a:ext cx="6205120" cy="1356368"/>
          </a:xfrm>
          <a:prstGeom prst="rect">
            <a:avLst/>
          </a:prstGeom>
        </p:spPr>
        <p:txBody>
          <a:bodyPr lIns="0" tIns="0" rIns="0" bIns="0" rtlCol="0" anchor="t">
            <a:spAutoFit/>
          </a:bodyPr>
          <a:lstStyle/>
          <a:p>
            <a:pPr algn="just">
              <a:lnSpc>
                <a:spcPts val="3534"/>
              </a:lnSpc>
            </a:pPr>
            <a:r>
              <a:rPr lang="en-US" sz="2524">
                <a:solidFill>
                  <a:srgbClr val="000000"/>
                </a:solidFill>
                <a:latin typeface="Poppins"/>
              </a:rPr>
              <a:t>Plašāka un valstiski atbalstīta latgaliešu valodas izmantošana izglītībā un publiskajā telpā.</a:t>
            </a:r>
          </a:p>
        </p:txBody>
      </p:sp>
      <p:sp>
        <p:nvSpPr>
          <p:cNvPr id="27" name="TextBox 27"/>
          <p:cNvSpPr txBox="1"/>
          <p:nvPr/>
        </p:nvSpPr>
        <p:spPr>
          <a:xfrm>
            <a:off x="12253094" y="4526615"/>
            <a:ext cx="5356502" cy="1267815"/>
          </a:xfrm>
          <a:prstGeom prst="rect">
            <a:avLst/>
          </a:prstGeom>
        </p:spPr>
        <p:txBody>
          <a:bodyPr lIns="0" tIns="0" rIns="0" bIns="0" rtlCol="0" anchor="t">
            <a:spAutoFit/>
          </a:bodyPr>
          <a:lstStyle/>
          <a:p>
            <a:pPr algn="just">
              <a:lnSpc>
                <a:spcPts val="3315"/>
              </a:lnSpc>
            </a:pPr>
            <a:r>
              <a:rPr lang="en-US" sz="2367">
                <a:solidFill>
                  <a:srgbClr val="000000"/>
                </a:solidFill>
                <a:latin typeface="Poppins"/>
              </a:rPr>
              <a:t>To uzlabošana Latgales kā administratīvā reģiona, tā arī valsts līmenī</a:t>
            </a:r>
          </a:p>
        </p:txBody>
      </p:sp>
      <p:sp>
        <p:nvSpPr>
          <p:cNvPr id="28" name="TextBox 28"/>
          <p:cNvSpPr txBox="1"/>
          <p:nvPr/>
        </p:nvSpPr>
        <p:spPr>
          <a:xfrm>
            <a:off x="4718680" y="7265623"/>
            <a:ext cx="5973589" cy="1860891"/>
          </a:xfrm>
          <a:prstGeom prst="rect">
            <a:avLst/>
          </a:prstGeom>
        </p:spPr>
        <p:txBody>
          <a:bodyPr lIns="0" tIns="0" rIns="0" bIns="0" rtlCol="0" anchor="t">
            <a:spAutoFit/>
          </a:bodyPr>
          <a:lstStyle/>
          <a:p>
            <a:pPr algn="just">
              <a:lnSpc>
                <a:spcPts val="3696"/>
              </a:lnSpc>
            </a:pPr>
            <a:r>
              <a:rPr lang="en-US" sz="2640">
                <a:solidFill>
                  <a:srgbClr val="000000"/>
                </a:solidFill>
                <a:latin typeface="Poppins"/>
              </a:rPr>
              <a:t>Reģionālā attīstība, mazinot reģionālo nevienlīdzību un sekas attiecību izmaiņām ar Latvijas austrumu kaimiņvalstīm</a:t>
            </a:r>
          </a:p>
        </p:txBody>
      </p:sp>
      <p:sp>
        <p:nvSpPr>
          <p:cNvPr id="29" name="TextBox 29"/>
          <p:cNvSpPr txBox="1"/>
          <p:nvPr/>
        </p:nvSpPr>
        <p:spPr>
          <a:xfrm>
            <a:off x="11728058" y="8512175"/>
            <a:ext cx="5624374" cy="1073150"/>
          </a:xfrm>
          <a:prstGeom prst="rect">
            <a:avLst/>
          </a:prstGeom>
        </p:spPr>
        <p:txBody>
          <a:bodyPr lIns="0" tIns="0" rIns="0" bIns="0" rtlCol="0" anchor="t">
            <a:spAutoFit/>
          </a:bodyPr>
          <a:lstStyle/>
          <a:p>
            <a:pPr algn="just">
              <a:lnSpc>
                <a:spcPts val="2800"/>
              </a:lnSpc>
            </a:pPr>
            <a:r>
              <a:rPr lang="en-US" sz="2000">
                <a:solidFill>
                  <a:srgbClr val="000000"/>
                </a:solidFill>
                <a:latin typeface="Poppins"/>
              </a:rPr>
              <a:t>Jaunas pilsoniskās aktivitātes formas nodrošināšana Latviešu vēsturisko zemju kontekstā</a:t>
            </a:r>
          </a:p>
        </p:txBody>
      </p:sp>
      <p:pic>
        <p:nvPicPr>
          <p:cNvPr id="30" name="Picture 30"/>
          <p:cNvPicPr>
            <a:picLocks noChangeAspect="1"/>
          </p:cNvPicPr>
          <p:nvPr/>
        </p:nvPicPr>
        <p:blipFill>
          <a:blip r:embed="rId2"/>
          <a:srcRect/>
          <a:stretch>
            <a:fillRect/>
          </a:stretch>
        </p:blipFill>
        <p:spPr>
          <a:xfrm>
            <a:off x="0" y="47356"/>
            <a:ext cx="2709909" cy="32246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700000">
            <a:off x="16674806" y="4867346"/>
            <a:ext cx="5512571" cy="5512571"/>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2729"/>
            </a:solidFill>
          </p:spPr>
        </p:sp>
      </p:grpSp>
      <p:grpSp>
        <p:nvGrpSpPr>
          <p:cNvPr id="4" name="Group 4"/>
          <p:cNvGrpSpPr/>
          <p:nvPr/>
        </p:nvGrpSpPr>
        <p:grpSpPr>
          <a:xfrm rot="8100000">
            <a:off x="-3899377" y="148729"/>
            <a:ext cx="5512571" cy="5512571"/>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2729"/>
            </a:solidFill>
          </p:spPr>
        </p:sp>
      </p:grpSp>
      <p:grpSp>
        <p:nvGrpSpPr>
          <p:cNvPr id="6" name="Group 6"/>
          <p:cNvGrpSpPr/>
          <p:nvPr/>
        </p:nvGrpSpPr>
        <p:grpSpPr>
          <a:xfrm rot="2700000">
            <a:off x="16974191" y="5166731"/>
            <a:ext cx="4913801" cy="4913801"/>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grpSp>
        <p:nvGrpSpPr>
          <p:cNvPr id="8" name="Group 8"/>
          <p:cNvGrpSpPr/>
          <p:nvPr/>
        </p:nvGrpSpPr>
        <p:grpSpPr>
          <a:xfrm rot="-8100000">
            <a:off x="-3599992" y="448114"/>
            <a:ext cx="4913801" cy="4913801"/>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grpSp>
        <p:nvGrpSpPr>
          <p:cNvPr id="10" name="Group 10"/>
          <p:cNvGrpSpPr/>
          <p:nvPr/>
        </p:nvGrpSpPr>
        <p:grpSpPr>
          <a:xfrm rot="-2700000">
            <a:off x="16427594" y="222263"/>
            <a:ext cx="4318924" cy="4318924"/>
            <a:chOff x="0" y="0"/>
            <a:chExt cx="1913890" cy="1913890"/>
          </a:xfrm>
        </p:grpSpPr>
        <p:sp>
          <p:nvSpPr>
            <p:cNvPr id="11" name="Freeform 11"/>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2729"/>
            </a:solidFill>
          </p:spPr>
        </p:sp>
      </p:grpSp>
      <p:grpSp>
        <p:nvGrpSpPr>
          <p:cNvPr id="12" name="Group 12"/>
          <p:cNvGrpSpPr/>
          <p:nvPr/>
        </p:nvGrpSpPr>
        <p:grpSpPr>
          <a:xfrm rot="8100000">
            <a:off x="-2458517" y="5987459"/>
            <a:ext cx="4318924" cy="4318924"/>
            <a:chOff x="0" y="0"/>
            <a:chExt cx="1913890" cy="1913890"/>
          </a:xfrm>
        </p:grpSpPr>
        <p:sp>
          <p:nvSpPr>
            <p:cNvPr id="13" name="Freeform 1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2729"/>
            </a:solidFill>
          </p:spPr>
        </p:sp>
      </p:grpSp>
      <p:grpSp>
        <p:nvGrpSpPr>
          <p:cNvPr id="14" name="Group 14"/>
          <p:cNvGrpSpPr/>
          <p:nvPr/>
        </p:nvGrpSpPr>
        <p:grpSpPr>
          <a:xfrm rot="2700000">
            <a:off x="16662152" y="456822"/>
            <a:ext cx="3849807" cy="3849807"/>
            <a:chOff x="0" y="0"/>
            <a:chExt cx="1913890" cy="1913890"/>
          </a:xfrm>
        </p:grpSpPr>
        <p:sp>
          <p:nvSpPr>
            <p:cNvPr id="15" name="Freeform 15"/>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B000"/>
            </a:solidFill>
          </p:spPr>
        </p:sp>
      </p:grpSp>
      <p:grpSp>
        <p:nvGrpSpPr>
          <p:cNvPr id="16" name="Group 16"/>
          <p:cNvGrpSpPr/>
          <p:nvPr/>
        </p:nvGrpSpPr>
        <p:grpSpPr>
          <a:xfrm rot="-8100000">
            <a:off x="-2223959" y="6222017"/>
            <a:ext cx="3849807" cy="3849807"/>
            <a:chOff x="0" y="0"/>
            <a:chExt cx="1913890" cy="1913890"/>
          </a:xfrm>
        </p:grpSpPr>
        <p:sp>
          <p:nvSpPr>
            <p:cNvPr id="17" name="Freeform 17"/>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B000"/>
            </a:solidFill>
          </p:spPr>
        </p:sp>
      </p:grpSp>
      <p:grpSp>
        <p:nvGrpSpPr>
          <p:cNvPr id="18" name="Group 18"/>
          <p:cNvGrpSpPr/>
          <p:nvPr/>
        </p:nvGrpSpPr>
        <p:grpSpPr>
          <a:xfrm rot="-2700000">
            <a:off x="17164693" y="1856966"/>
            <a:ext cx="4709701" cy="4709701"/>
            <a:chOff x="0" y="0"/>
            <a:chExt cx="1913890" cy="1913890"/>
          </a:xfrm>
        </p:grpSpPr>
        <p:sp>
          <p:nvSpPr>
            <p:cNvPr id="19" name="Freeform 1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0000">
                <a:alpha val="29804"/>
              </a:srgbClr>
            </a:solidFill>
          </p:spPr>
        </p:sp>
      </p:grpSp>
      <p:grpSp>
        <p:nvGrpSpPr>
          <p:cNvPr id="20" name="Group 20"/>
          <p:cNvGrpSpPr/>
          <p:nvPr/>
        </p:nvGrpSpPr>
        <p:grpSpPr>
          <a:xfrm rot="8100000">
            <a:off x="-3586394" y="3961979"/>
            <a:ext cx="4709701" cy="4709701"/>
            <a:chOff x="0" y="0"/>
            <a:chExt cx="1913890" cy="1913890"/>
          </a:xfrm>
        </p:grpSpPr>
        <p:sp>
          <p:nvSpPr>
            <p:cNvPr id="21" name="Freeform 21"/>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0000">
                <a:alpha val="29804"/>
              </a:srgbClr>
            </a:solidFill>
          </p:spPr>
        </p:sp>
      </p:grpSp>
      <p:grpSp>
        <p:nvGrpSpPr>
          <p:cNvPr id="22" name="Group 22"/>
          <p:cNvGrpSpPr/>
          <p:nvPr/>
        </p:nvGrpSpPr>
        <p:grpSpPr>
          <a:xfrm rot="-2700000">
            <a:off x="17255390" y="1856966"/>
            <a:ext cx="4709701" cy="4709701"/>
            <a:chOff x="0" y="0"/>
            <a:chExt cx="1913890" cy="1913890"/>
          </a:xfrm>
        </p:grpSpPr>
        <p:sp>
          <p:nvSpPr>
            <p:cNvPr id="23" name="Freeform 2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B000"/>
            </a:solidFill>
          </p:spPr>
        </p:sp>
      </p:grpSp>
      <p:grpSp>
        <p:nvGrpSpPr>
          <p:cNvPr id="24" name="Group 24"/>
          <p:cNvGrpSpPr/>
          <p:nvPr/>
        </p:nvGrpSpPr>
        <p:grpSpPr>
          <a:xfrm rot="8100000">
            <a:off x="-3677091" y="3961979"/>
            <a:ext cx="4709701" cy="4709701"/>
            <a:chOff x="0" y="0"/>
            <a:chExt cx="1913890" cy="1913890"/>
          </a:xfrm>
        </p:grpSpPr>
        <p:sp>
          <p:nvSpPr>
            <p:cNvPr id="25" name="Freeform 2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B000"/>
            </a:solidFill>
          </p:spPr>
        </p:sp>
      </p:grpSp>
      <p:grpSp>
        <p:nvGrpSpPr>
          <p:cNvPr id="26" name="Group 26"/>
          <p:cNvGrpSpPr/>
          <p:nvPr/>
        </p:nvGrpSpPr>
        <p:grpSpPr>
          <a:xfrm rot="2700000">
            <a:off x="17511171" y="2112747"/>
            <a:ext cx="4198138" cy="4198138"/>
            <a:chOff x="0" y="0"/>
            <a:chExt cx="1913890" cy="1913890"/>
          </a:xfrm>
        </p:grpSpPr>
        <p:sp>
          <p:nvSpPr>
            <p:cNvPr id="27" name="Freeform 27"/>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grpSp>
        <p:nvGrpSpPr>
          <p:cNvPr id="28" name="Group 28"/>
          <p:cNvGrpSpPr/>
          <p:nvPr/>
        </p:nvGrpSpPr>
        <p:grpSpPr>
          <a:xfrm rot="-8100000">
            <a:off x="-3421309" y="4217761"/>
            <a:ext cx="4198138" cy="4198138"/>
            <a:chOff x="0" y="0"/>
            <a:chExt cx="1913890" cy="1913890"/>
          </a:xfrm>
        </p:grpSpPr>
        <p:sp>
          <p:nvSpPr>
            <p:cNvPr id="29" name="Freeform 29"/>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sp>
        <p:nvSpPr>
          <p:cNvPr id="30" name="TextBox 30"/>
          <p:cNvSpPr txBox="1"/>
          <p:nvPr/>
        </p:nvSpPr>
        <p:spPr>
          <a:xfrm>
            <a:off x="3883280" y="646663"/>
            <a:ext cx="10521441" cy="1373159"/>
          </a:xfrm>
          <a:prstGeom prst="rect">
            <a:avLst/>
          </a:prstGeom>
        </p:spPr>
        <p:txBody>
          <a:bodyPr lIns="0" tIns="0" rIns="0" bIns="0" rtlCol="0" anchor="t">
            <a:spAutoFit/>
          </a:bodyPr>
          <a:lstStyle/>
          <a:p>
            <a:pPr algn="ctr">
              <a:lnSpc>
                <a:spcPts val="10073"/>
              </a:lnSpc>
            </a:pPr>
            <a:r>
              <a:rPr lang="en-US" sz="8759">
                <a:solidFill>
                  <a:srgbClr val="002729"/>
                </a:solidFill>
                <a:latin typeface="Poppins ExtraBold"/>
              </a:rPr>
              <a:t>Valoda, izglītība</a:t>
            </a:r>
          </a:p>
        </p:txBody>
      </p:sp>
      <p:sp>
        <p:nvSpPr>
          <p:cNvPr id="31" name="AutoShape 31"/>
          <p:cNvSpPr/>
          <p:nvPr/>
        </p:nvSpPr>
        <p:spPr>
          <a:xfrm>
            <a:off x="4327726" y="2324204"/>
            <a:ext cx="9632549" cy="2483036"/>
          </a:xfrm>
          <a:prstGeom prst="rect">
            <a:avLst/>
          </a:prstGeom>
          <a:solidFill>
            <a:srgbClr val="FFB000"/>
          </a:solidFill>
        </p:spPr>
      </p:sp>
      <p:sp>
        <p:nvSpPr>
          <p:cNvPr id="32" name="AutoShape 32"/>
          <p:cNvSpPr/>
          <p:nvPr/>
        </p:nvSpPr>
        <p:spPr>
          <a:xfrm>
            <a:off x="3883280" y="6935316"/>
            <a:ext cx="11248544" cy="2763543"/>
          </a:xfrm>
          <a:prstGeom prst="rect">
            <a:avLst/>
          </a:prstGeom>
          <a:solidFill>
            <a:srgbClr val="FFB000"/>
          </a:solidFill>
        </p:spPr>
      </p:sp>
      <p:sp>
        <p:nvSpPr>
          <p:cNvPr id="33" name="TextBox 33"/>
          <p:cNvSpPr txBox="1"/>
          <p:nvPr/>
        </p:nvSpPr>
        <p:spPr>
          <a:xfrm>
            <a:off x="1646291" y="5133975"/>
            <a:ext cx="6674534" cy="983001"/>
          </a:xfrm>
          <a:prstGeom prst="rect">
            <a:avLst/>
          </a:prstGeom>
        </p:spPr>
        <p:txBody>
          <a:bodyPr lIns="0" tIns="0" rIns="0" bIns="0" rtlCol="0" anchor="t">
            <a:spAutoFit/>
          </a:bodyPr>
          <a:lstStyle/>
          <a:p>
            <a:pPr>
              <a:lnSpc>
                <a:spcPts val="3798"/>
              </a:lnSpc>
            </a:pPr>
            <a:r>
              <a:rPr lang="en-US" sz="3303">
                <a:solidFill>
                  <a:srgbClr val="FDB006"/>
                </a:solidFill>
                <a:latin typeface="Poppins ExtraBold"/>
              </a:rPr>
              <a:t>Latgaliešu valoda un/ vai novadmācība (LTG)</a:t>
            </a:r>
          </a:p>
        </p:txBody>
      </p:sp>
      <p:sp>
        <p:nvSpPr>
          <p:cNvPr id="34" name="TextBox 34"/>
          <p:cNvSpPr txBox="1"/>
          <p:nvPr/>
        </p:nvSpPr>
        <p:spPr>
          <a:xfrm>
            <a:off x="4589503" y="2453894"/>
            <a:ext cx="9108995" cy="2157363"/>
          </a:xfrm>
          <a:prstGeom prst="rect">
            <a:avLst/>
          </a:prstGeom>
        </p:spPr>
        <p:txBody>
          <a:bodyPr lIns="0" tIns="0" rIns="0" bIns="0" rtlCol="0" anchor="t">
            <a:spAutoFit/>
          </a:bodyPr>
          <a:lstStyle/>
          <a:p>
            <a:pPr algn="just">
              <a:lnSpc>
                <a:spcPts val="3415"/>
              </a:lnSpc>
            </a:pPr>
            <a:r>
              <a:rPr lang="en-US" sz="2439">
                <a:solidFill>
                  <a:srgbClr val="000000"/>
                </a:solidFill>
                <a:latin typeface="Poppins"/>
              </a:rPr>
              <a:t>1.1. Nodrošināt latgaliešu valodu un/ vai novadmācību (latgaliešu valodā) Latgales reģiona skolās </a:t>
            </a:r>
            <a:r>
              <a:rPr lang="en-US" sz="2439">
                <a:solidFill>
                  <a:srgbClr val="000000"/>
                </a:solidFill>
                <a:latin typeface="Poppins Bold"/>
              </a:rPr>
              <a:t>vismaz 1-2 stundu nedēļā</a:t>
            </a:r>
            <a:r>
              <a:rPr lang="en-US" sz="2439">
                <a:solidFill>
                  <a:srgbClr val="000000"/>
                </a:solidFill>
                <a:latin typeface="Poppins"/>
              </a:rPr>
              <a:t> katrā no izglītības posmiem (pirmsskolā, sākumskolā, pamatskolā, vidējās izglītības posmā arī profesionālajās izglītības iestādēs)</a:t>
            </a:r>
          </a:p>
        </p:txBody>
      </p:sp>
      <p:sp>
        <p:nvSpPr>
          <p:cNvPr id="35" name="TextBox 35"/>
          <p:cNvSpPr txBox="1"/>
          <p:nvPr/>
        </p:nvSpPr>
        <p:spPr>
          <a:xfrm>
            <a:off x="7134484" y="4994245"/>
            <a:ext cx="9801659" cy="1636271"/>
          </a:xfrm>
          <a:prstGeom prst="rect">
            <a:avLst/>
          </a:prstGeom>
        </p:spPr>
        <p:txBody>
          <a:bodyPr lIns="0" tIns="0" rIns="0" bIns="0" rtlCol="0" anchor="t">
            <a:spAutoFit/>
          </a:bodyPr>
          <a:lstStyle/>
          <a:p>
            <a:pPr algn="ctr">
              <a:lnSpc>
                <a:spcPts val="3261"/>
              </a:lnSpc>
              <a:spcBef>
                <a:spcPct val="0"/>
              </a:spcBef>
            </a:pPr>
            <a:r>
              <a:rPr lang="en-US" sz="2329">
                <a:solidFill>
                  <a:srgbClr val="000000"/>
                </a:solidFill>
                <a:latin typeface="Poppins ExtraBold"/>
              </a:rPr>
              <a:t>Kopējais skolu skaits Latgalē*: ~ 200 mācību iestādes, kur ~ 110 (profesionālās skolas un pirmsskola) būtu nepieciešama 1 posma novadmācība, 40 vidusskolās – 3 posmi, 70 pamatskolas – 2 posmi.</a:t>
            </a:r>
          </a:p>
        </p:txBody>
      </p:sp>
      <p:sp>
        <p:nvSpPr>
          <p:cNvPr id="36" name="TextBox 36"/>
          <p:cNvSpPr txBox="1"/>
          <p:nvPr/>
        </p:nvSpPr>
        <p:spPr>
          <a:xfrm>
            <a:off x="4250931" y="6859116"/>
            <a:ext cx="10513241" cy="2697715"/>
          </a:xfrm>
          <a:prstGeom prst="rect">
            <a:avLst/>
          </a:prstGeom>
        </p:spPr>
        <p:txBody>
          <a:bodyPr lIns="0" tIns="0" rIns="0" bIns="0" rtlCol="0" anchor="t">
            <a:spAutoFit/>
          </a:bodyPr>
          <a:lstStyle/>
          <a:p>
            <a:pPr algn="just">
              <a:lnSpc>
                <a:spcPts val="3557"/>
              </a:lnSpc>
              <a:spcBef>
                <a:spcPct val="0"/>
              </a:spcBef>
            </a:pPr>
            <a:r>
              <a:rPr lang="en-US" sz="2540">
                <a:solidFill>
                  <a:srgbClr val="000000"/>
                </a:solidFill>
                <a:latin typeface="Poppins ExtraBold Bold"/>
              </a:rPr>
              <a:t>Ja pieņem, ka pedagoga slodzes atalgojums būs 900 Eur (2022. g. 1. sept., slodzes apmērs 30 stundas), apjoms 2 h katrā no posmiem, tad nepieciešams (novadmācības priekšmets tiek pasniegts 370 grupās gadā – skolu skaits, posmi): 799 200 Eur (atsevišķi būtu skaitāms darba devēja nodoklis un katrā izglītības posmā esošās detaļas).</a:t>
            </a:r>
          </a:p>
        </p:txBody>
      </p:sp>
      <p:pic>
        <p:nvPicPr>
          <p:cNvPr id="37" name="Picture 37"/>
          <p:cNvPicPr>
            <a:picLocks noChangeAspect="1"/>
          </p:cNvPicPr>
          <p:nvPr/>
        </p:nvPicPr>
        <p:blipFill>
          <a:blip r:embed="rId3"/>
          <a:srcRect/>
          <a:stretch>
            <a:fillRect/>
          </a:stretch>
        </p:blipFill>
        <p:spPr>
          <a:xfrm>
            <a:off x="0" y="924409"/>
            <a:ext cx="2709909" cy="32246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96577">
            <a:off x="13093128" y="8702721"/>
            <a:ext cx="5512571" cy="5512571"/>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2729"/>
            </a:solidFill>
          </p:spPr>
        </p:sp>
      </p:grpSp>
      <p:grpSp>
        <p:nvGrpSpPr>
          <p:cNvPr id="4" name="Group 4"/>
          <p:cNvGrpSpPr/>
          <p:nvPr/>
        </p:nvGrpSpPr>
        <p:grpSpPr>
          <a:xfrm rot="5103422">
            <a:off x="13392513" y="9002106"/>
            <a:ext cx="4913801" cy="4913801"/>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grpSp>
        <p:nvGrpSpPr>
          <p:cNvPr id="6" name="Group 6"/>
          <p:cNvGrpSpPr/>
          <p:nvPr/>
        </p:nvGrpSpPr>
        <p:grpSpPr>
          <a:xfrm rot="-296577">
            <a:off x="16417352" y="4744190"/>
            <a:ext cx="4318924" cy="4318924"/>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2729"/>
            </a:solidFill>
          </p:spPr>
        </p:sp>
      </p:grpSp>
      <p:grpSp>
        <p:nvGrpSpPr>
          <p:cNvPr id="8" name="Group 8"/>
          <p:cNvGrpSpPr/>
          <p:nvPr/>
        </p:nvGrpSpPr>
        <p:grpSpPr>
          <a:xfrm rot="5103422">
            <a:off x="16651910" y="4978748"/>
            <a:ext cx="3849807" cy="3849807"/>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B000"/>
            </a:solidFill>
          </p:spPr>
        </p:sp>
      </p:grpSp>
      <p:grpSp>
        <p:nvGrpSpPr>
          <p:cNvPr id="10" name="Group 10"/>
          <p:cNvGrpSpPr/>
          <p:nvPr/>
        </p:nvGrpSpPr>
        <p:grpSpPr>
          <a:xfrm rot="-296577">
            <a:off x="15757938" y="6549662"/>
            <a:ext cx="4709701" cy="4709701"/>
            <a:chOff x="0" y="0"/>
            <a:chExt cx="1913890" cy="1913890"/>
          </a:xfrm>
        </p:grpSpPr>
        <p:sp>
          <p:nvSpPr>
            <p:cNvPr id="11" name="Freeform 11"/>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0000">
                <a:alpha val="29804"/>
              </a:srgbClr>
            </a:solidFill>
          </p:spPr>
        </p:sp>
      </p:grpSp>
      <p:grpSp>
        <p:nvGrpSpPr>
          <p:cNvPr id="12" name="Group 12"/>
          <p:cNvGrpSpPr/>
          <p:nvPr/>
        </p:nvGrpSpPr>
        <p:grpSpPr>
          <a:xfrm rot="-296577">
            <a:off x="15827358" y="6608030"/>
            <a:ext cx="4709701" cy="4709701"/>
            <a:chOff x="0" y="0"/>
            <a:chExt cx="1913890" cy="1913890"/>
          </a:xfrm>
        </p:grpSpPr>
        <p:sp>
          <p:nvSpPr>
            <p:cNvPr id="13" name="Freeform 1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B000"/>
            </a:solidFill>
          </p:spPr>
        </p:sp>
      </p:grpSp>
      <p:grpSp>
        <p:nvGrpSpPr>
          <p:cNvPr id="14" name="Group 14"/>
          <p:cNvGrpSpPr/>
          <p:nvPr/>
        </p:nvGrpSpPr>
        <p:grpSpPr>
          <a:xfrm rot="5103422">
            <a:off x="16083140" y="6863812"/>
            <a:ext cx="4198138" cy="4198138"/>
            <a:chOff x="0" y="0"/>
            <a:chExt cx="1913890" cy="1913890"/>
          </a:xfrm>
        </p:grpSpPr>
        <p:sp>
          <p:nvSpPr>
            <p:cNvPr id="15" name="Freeform 15"/>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pic>
        <p:nvPicPr>
          <p:cNvPr id="16" name="Picture 1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48663" y="2715773"/>
            <a:ext cx="1239634" cy="1239634"/>
          </a:xfrm>
          <a:prstGeom prst="rect">
            <a:avLst/>
          </a:prstGeom>
        </p:spPr>
      </p:pic>
      <p:grpSp>
        <p:nvGrpSpPr>
          <p:cNvPr id="17" name="Group 17"/>
          <p:cNvGrpSpPr/>
          <p:nvPr/>
        </p:nvGrpSpPr>
        <p:grpSpPr>
          <a:xfrm>
            <a:off x="948663" y="5227354"/>
            <a:ext cx="1239634" cy="1239634"/>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grpSp>
        <p:nvGrpSpPr>
          <p:cNvPr id="19" name="Group 19"/>
          <p:cNvGrpSpPr/>
          <p:nvPr/>
        </p:nvGrpSpPr>
        <p:grpSpPr>
          <a:xfrm>
            <a:off x="948663" y="7559914"/>
            <a:ext cx="1239634" cy="1239634"/>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pic>
        <p:nvPicPr>
          <p:cNvPr id="21" name="Picture 21"/>
          <p:cNvPicPr>
            <a:picLocks noChangeAspect="1"/>
          </p:cNvPicPr>
          <p:nvPr/>
        </p:nvPicPr>
        <p:blipFill>
          <a:blip r:embed="rId5"/>
          <a:srcRect/>
          <a:stretch>
            <a:fillRect/>
          </a:stretch>
        </p:blipFill>
        <p:spPr>
          <a:xfrm>
            <a:off x="1225912" y="5564980"/>
            <a:ext cx="685135" cy="564380"/>
          </a:xfrm>
          <a:prstGeom prst="rect">
            <a:avLst/>
          </a:prstGeom>
        </p:spPr>
      </p:pic>
      <p:pic>
        <p:nvPicPr>
          <p:cNvPr id="22" name="Picture 2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42236" y="7945684"/>
            <a:ext cx="852488" cy="468093"/>
          </a:xfrm>
          <a:prstGeom prst="rect">
            <a:avLst/>
          </a:prstGeom>
        </p:spPr>
      </p:pic>
      <p:sp>
        <p:nvSpPr>
          <p:cNvPr id="23" name="TextBox 23"/>
          <p:cNvSpPr txBox="1"/>
          <p:nvPr/>
        </p:nvSpPr>
        <p:spPr>
          <a:xfrm>
            <a:off x="1028700" y="483065"/>
            <a:ext cx="12710735" cy="1028446"/>
          </a:xfrm>
          <a:prstGeom prst="rect">
            <a:avLst/>
          </a:prstGeom>
        </p:spPr>
        <p:txBody>
          <a:bodyPr lIns="0" tIns="0" rIns="0" bIns="0" rtlCol="0" anchor="t">
            <a:spAutoFit/>
          </a:bodyPr>
          <a:lstStyle/>
          <a:p>
            <a:pPr>
              <a:lnSpc>
                <a:spcPts val="8008"/>
              </a:lnSpc>
            </a:pPr>
            <a:r>
              <a:rPr lang="en-US" sz="5720">
                <a:solidFill>
                  <a:srgbClr val="FFB000"/>
                </a:solidFill>
                <a:latin typeface="Poppins ExtraBold"/>
              </a:rPr>
              <a:t>Mediji un lingvistiskā ainava</a:t>
            </a:r>
          </a:p>
        </p:txBody>
      </p:sp>
      <p:sp>
        <p:nvSpPr>
          <p:cNvPr id="24" name="TextBox 24"/>
          <p:cNvSpPr txBox="1"/>
          <p:nvPr/>
        </p:nvSpPr>
        <p:spPr>
          <a:xfrm>
            <a:off x="2406934" y="2591948"/>
            <a:ext cx="8554744" cy="644555"/>
          </a:xfrm>
          <a:prstGeom prst="rect">
            <a:avLst/>
          </a:prstGeom>
        </p:spPr>
        <p:txBody>
          <a:bodyPr lIns="0" tIns="0" rIns="0" bIns="0" rtlCol="0" anchor="t">
            <a:spAutoFit/>
          </a:bodyPr>
          <a:lstStyle/>
          <a:p>
            <a:pPr>
              <a:lnSpc>
                <a:spcPts val="5010"/>
              </a:lnSpc>
            </a:pPr>
            <a:r>
              <a:rPr lang="en-US" sz="3579">
                <a:solidFill>
                  <a:srgbClr val="002729"/>
                </a:solidFill>
                <a:latin typeface="Poppins ExtraBold"/>
              </a:rPr>
              <a:t>Raidlaiks latgaliešu valodā LTV1</a:t>
            </a:r>
          </a:p>
        </p:txBody>
      </p:sp>
      <p:sp>
        <p:nvSpPr>
          <p:cNvPr id="25" name="TextBox 25"/>
          <p:cNvSpPr txBox="1"/>
          <p:nvPr/>
        </p:nvSpPr>
        <p:spPr>
          <a:xfrm>
            <a:off x="2406934" y="5122579"/>
            <a:ext cx="5024961" cy="644555"/>
          </a:xfrm>
          <a:prstGeom prst="rect">
            <a:avLst/>
          </a:prstGeom>
        </p:spPr>
        <p:txBody>
          <a:bodyPr lIns="0" tIns="0" rIns="0" bIns="0" rtlCol="0" anchor="t">
            <a:spAutoFit/>
          </a:bodyPr>
          <a:lstStyle/>
          <a:p>
            <a:pPr>
              <a:lnSpc>
                <a:spcPts val="5010"/>
              </a:lnSpc>
            </a:pPr>
            <a:r>
              <a:rPr lang="en-US" sz="3579">
                <a:solidFill>
                  <a:srgbClr val="002729"/>
                </a:solidFill>
                <a:latin typeface="Poppins ExtraBold"/>
              </a:rPr>
              <a:t>Radio programma</a:t>
            </a:r>
          </a:p>
        </p:txBody>
      </p:sp>
      <p:sp>
        <p:nvSpPr>
          <p:cNvPr id="26" name="TextBox 26"/>
          <p:cNvSpPr txBox="1"/>
          <p:nvPr/>
        </p:nvSpPr>
        <p:spPr>
          <a:xfrm>
            <a:off x="2406934" y="7185249"/>
            <a:ext cx="9037495" cy="644555"/>
          </a:xfrm>
          <a:prstGeom prst="rect">
            <a:avLst/>
          </a:prstGeom>
        </p:spPr>
        <p:txBody>
          <a:bodyPr lIns="0" tIns="0" rIns="0" bIns="0" rtlCol="0" anchor="t">
            <a:spAutoFit/>
          </a:bodyPr>
          <a:lstStyle/>
          <a:p>
            <a:pPr>
              <a:lnSpc>
                <a:spcPts val="5010"/>
              </a:lnSpc>
            </a:pPr>
            <a:r>
              <a:rPr lang="en-US" sz="3579">
                <a:solidFill>
                  <a:srgbClr val="002729"/>
                </a:solidFill>
                <a:latin typeface="Poppins ExtraBold"/>
              </a:rPr>
              <a:t>Lingvistiskā ainava =ceļazīmes LTG</a:t>
            </a:r>
          </a:p>
        </p:txBody>
      </p:sp>
      <p:sp>
        <p:nvSpPr>
          <p:cNvPr id="27" name="TextBox 27"/>
          <p:cNvSpPr txBox="1"/>
          <p:nvPr/>
        </p:nvSpPr>
        <p:spPr>
          <a:xfrm>
            <a:off x="2406934" y="3215631"/>
            <a:ext cx="10458953" cy="1682115"/>
          </a:xfrm>
          <a:prstGeom prst="rect">
            <a:avLst/>
          </a:prstGeom>
        </p:spPr>
        <p:txBody>
          <a:bodyPr lIns="0" tIns="0" rIns="0" bIns="0" rtlCol="0" anchor="t">
            <a:spAutoFit/>
          </a:bodyPr>
          <a:lstStyle/>
          <a:p>
            <a:pPr algn="just">
              <a:lnSpc>
                <a:spcPts val="3359"/>
              </a:lnSpc>
            </a:pPr>
            <a:r>
              <a:rPr lang="en-US" sz="2399">
                <a:solidFill>
                  <a:srgbClr val="000000"/>
                </a:solidFill>
                <a:latin typeface="Poppins"/>
              </a:rPr>
              <a:t>1.5. Latvijas TV pirmajā kanālā nodrošināt vismaz 10% raidlaika latgaliešu valodā katru dienu, kā arī izveidot regulārus raidījumus Latvijas TV programmās latgaliski, izmantojot Latgales multimediju studijas un neatkarīgo producentu iestrādnes.</a:t>
            </a:r>
          </a:p>
        </p:txBody>
      </p:sp>
      <p:sp>
        <p:nvSpPr>
          <p:cNvPr id="28" name="TextBox 28"/>
          <p:cNvSpPr txBox="1"/>
          <p:nvPr/>
        </p:nvSpPr>
        <p:spPr>
          <a:xfrm>
            <a:off x="2406934" y="5746262"/>
            <a:ext cx="8554744" cy="843915"/>
          </a:xfrm>
          <a:prstGeom prst="rect">
            <a:avLst/>
          </a:prstGeom>
        </p:spPr>
        <p:txBody>
          <a:bodyPr lIns="0" tIns="0" rIns="0" bIns="0" rtlCol="0" anchor="t">
            <a:spAutoFit/>
          </a:bodyPr>
          <a:lstStyle/>
          <a:p>
            <a:pPr algn="just">
              <a:lnSpc>
                <a:spcPts val="3359"/>
              </a:lnSpc>
            </a:pPr>
            <a:r>
              <a:rPr lang="en-US" sz="2399">
                <a:solidFill>
                  <a:srgbClr val="000000"/>
                </a:solidFill>
                <a:latin typeface="Poppins"/>
              </a:rPr>
              <a:t>1.7. Izveidot valsts finansētu radio programmu latgaliešu valodā sabiedriskajā medijā.</a:t>
            </a:r>
          </a:p>
        </p:txBody>
      </p:sp>
      <p:sp>
        <p:nvSpPr>
          <p:cNvPr id="29" name="TextBox 29"/>
          <p:cNvSpPr txBox="1"/>
          <p:nvPr/>
        </p:nvSpPr>
        <p:spPr>
          <a:xfrm>
            <a:off x="2406934" y="7763129"/>
            <a:ext cx="8554744" cy="1682115"/>
          </a:xfrm>
          <a:prstGeom prst="rect">
            <a:avLst/>
          </a:prstGeom>
        </p:spPr>
        <p:txBody>
          <a:bodyPr lIns="0" tIns="0" rIns="0" bIns="0" rtlCol="0" anchor="t">
            <a:spAutoFit/>
          </a:bodyPr>
          <a:lstStyle/>
          <a:p>
            <a:pPr algn="just">
              <a:lnSpc>
                <a:spcPts val="3359"/>
              </a:lnSpc>
            </a:pPr>
            <a:r>
              <a:rPr lang="en-US" sz="2399">
                <a:solidFill>
                  <a:srgbClr val="000000"/>
                </a:solidFill>
                <a:latin typeface="Poppins"/>
              </a:rPr>
              <a:t>1.9. Latgales novadu, pilsētu un pagastu nosaukumu ceļazīmēs lietot latviešu un latgaliešu literāro valodu.</a:t>
            </a:r>
          </a:p>
          <a:p>
            <a:pPr algn="just">
              <a:lnSpc>
                <a:spcPts val="3359"/>
              </a:lnSpc>
            </a:pPr>
            <a:r>
              <a:rPr lang="en-US" sz="2399">
                <a:solidFill>
                  <a:srgbClr val="000000"/>
                </a:solidFill>
                <a:latin typeface="Poppins"/>
              </a:rPr>
              <a:t>(730 ceļa zīmes novados, 13 - vēsturisko zemju robežzīmēm ir nepieciešami ~ 150 000.</a:t>
            </a:r>
          </a:p>
        </p:txBody>
      </p:sp>
      <p:pic>
        <p:nvPicPr>
          <p:cNvPr id="30" name="Picture 30"/>
          <p:cNvPicPr>
            <a:picLocks noChangeAspect="1"/>
          </p:cNvPicPr>
          <p:nvPr/>
        </p:nvPicPr>
        <p:blipFill>
          <a:blip r:embed="rId8">
            <a:alphaModFix amt="69000"/>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789999" y="-992771"/>
            <a:ext cx="4042941" cy="4042941"/>
          </a:xfrm>
          <a:prstGeom prst="rect">
            <a:avLst/>
          </a:prstGeom>
        </p:spPr>
      </p:pic>
      <p:pic>
        <p:nvPicPr>
          <p:cNvPr id="31" name="Picture 31"/>
          <p:cNvPicPr>
            <a:picLocks noChangeAspect="1"/>
          </p:cNvPicPr>
          <p:nvPr/>
        </p:nvPicPr>
        <p:blipFill>
          <a:blip r:embed="rId10"/>
          <a:srcRect t="710" b="710"/>
          <a:stretch>
            <a:fillRect/>
          </a:stretch>
        </p:blipFill>
        <p:spPr>
          <a:xfrm>
            <a:off x="14789999" y="57666"/>
            <a:ext cx="3322789" cy="38977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96577">
            <a:off x="13093128" y="8702721"/>
            <a:ext cx="5512571" cy="5512571"/>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2729"/>
            </a:solidFill>
          </p:spPr>
        </p:sp>
      </p:grpSp>
      <p:grpSp>
        <p:nvGrpSpPr>
          <p:cNvPr id="4" name="Group 4"/>
          <p:cNvGrpSpPr/>
          <p:nvPr/>
        </p:nvGrpSpPr>
        <p:grpSpPr>
          <a:xfrm rot="5103422">
            <a:off x="13392513" y="9002106"/>
            <a:ext cx="4913801" cy="4913801"/>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grpSp>
        <p:nvGrpSpPr>
          <p:cNvPr id="6" name="Group 6"/>
          <p:cNvGrpSpPr/>
          <p:nvPr/>
        </p:nvGrpSpPr>
        <p:grpSpPr>
          <a:xfrm rot="-296577">
            <a:off x="16417352" y="4744190"/>
            <a:ext cx="4318924" cy="4318924"/>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2729"/>
            </a:solidFill>
          </p:spPr>
        </p:sp>
      </p:grpSp>
      <p:grpSp>
        <p:nvGrpSpPr>
          <p:cNvPr id="8" name="Group 8"/>
          <p:cNvGrpSpPr/>
          <p:nvPr/>
        </p:nvGrpSpPr>
        <p:grpSpPr>
          <a:xfrm rot="5103422">
            <a:off x="16651910" y="4978748"/>
            <a:ext cx="3849807" cy="3849807"/>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B000"/>
            </a:solidFill>
          </p:spPr>
        </p:sp>
      </p:grpSp>
      <p:grpSp>
        <p:nvGrpSpPr>
          <p:cNvPr id="10" name="Group 10"/>
          <p:cNvGrpSpPr/>
          <p:nvPr/>
        </p:nvGrpSpPr>
        <p:grpSpPr>
          <a:xfrm rot="-296577">
            <a:off x="15757938" y="6549662"/>
            <a:ext cx="4709701" cy="4709701"/>
            <a:chOff x="0" y="0"/>
            <a:chExt cx="1913890" cy="1913890"/>
          </a:xfrm>
        </p:grpSpPr>
        <p:sp>
          <p:nvSpPr>
            <p:cNvPr id="11" name="Freeform 11"/>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0000">
                <a:alpha val="29804"/>
              </a:srgbClr>
            </a:solidFill>
          </p:spPr>
        </p:sp>
      </p:grpSp>
      <p:grpSp>
        <p:nvGrpSpPr>
          <p:cNvPr id="12" name="Group 12"/>
          <p:cNvGrpSpPr/>
          <p:nvPr/>
        </p:nvGrpSpPr>
        <p:grpSpPr>
          <a:xfrm rot="-296577">
            <a:off x="15827358" y="6608030"/>
            <a:ext cx="4709701" cy="4709701"/>
            <a:chOff x="0" y="0"/>
            <a:chExt cx="1913890" cy="1913890"/>
          </a:xfrm>
        </p:grpSpPr>
        <p:sp>
          <p:nvSpPr>
            <p:cNvPr id="13" name="Freeform 1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B000"/>
            </a:solidFill>
          </p:spPr>
        </p:sp>
      </p:grpSp>
      <p:grpSp>
        <p:nvGrpSpPr>
          <p:cNvPr id="14" name="Group 14"/>
          <p:cNvGrpSpPr/>
          <p:nvPr/>
        </p:nvGrpSpPr>
        <p:grpSpPr>
          <a:xfrm rot="5103422">
            <a:off x="16083140" y="6863812"/>
            <a:ext cx="4198138" cy="4198138"/>
            <a:chOff x="0" y="0"/>
            <a:chExt cx="1913890" cy="1913890"/>
          </a:xfrm>
        </p:grpSpPr>
        <p:sp>
          <p:nvSpPr>
            <p:cNvPr id="15" name="Freeform 15"/>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pic>
        <p:nvPicPr>
          <p:cNvPr id="16" name="Picture 1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48663" y="1818602"/>
            <a:ext cx="1239634" cy="1239634"/>
          </a:xfrm>
          <a:prstGeom prst="rect">
            <a:avLst/>
          </a:prstGeom>
        </p:spPr>
      </p:pic>
      <p:grpSp>
        <p:nvGrpSpPr>
          <p:cNvPr id="17" name="Group 17"/>
          <p:cNvGrpSpPr/>
          <p:nvPr/>
        </p:nvGrpSpPr>
        <p:grpSpPr>
          <a:xfrm>
            <a:off x="948663" y="5227354"/>
            <a:ext cx="1239634" cy="1239634"/>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grpSp>
        <p:nvGrpSpPr>
          <p:cNvPr id="19" name="Group 19"/>
          <p:cNvGrpSpPr/>
          <p:nvPr/>
        </p:nvGrpSpPr>
        <p:grpSpPr>
          <a:xfrm>
            <a:off x="948663" y="7559914"/>
            <a:ext cx="1239634" cy="1239634"/>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pic>
        <p:nvPicPr>
          <p:cNvPr id="21" name="Picture 21"/>
          <p:cNvPicPr>
            <a:picLocks noChangeAspect="1"/>
          </p:cNvPicPr>
          <p:nvPr/>
        </p:nvPicPr>
        <p:blipFill>
          <a:blip r:embed="rId5"/>
          <a:srcRect/>
          <a:stretch>
            <a:fillRect/>
          </a:stretch>
        </p:blipFill>
        <p:spPr>
          <a:xfrm>
            <a:off x="1225912" y="5564980"/>
            <a:ext cx="685135" cy="564380"/>
          </a:xfrm>
          <a:prstGeom prst="rect">
            <a:avLst/>
          </a:prstGeom>
        </p:spPr>
      </p:pic>
      <p:pic>
        <p:nvPicPr>
          <p:cNvPr id="22" name="Picture 2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42236" y="7945684"/>
            <a:ext cx="852488" cy="468093"/>
          </a:xfrm>
          <a:prstGeom prst="rect">
            <a:avLst/>
          </a:prstGeom>
        </p:spPr>
      </p:pic>
      <p:sp>
        <p:nvSpPr>
          <p:cNvPr id="23" name="TextBox 23"/>
          <p:cNvSpPr txBox="1"/>
          <p:nvPr/>
        </p:nvSpPr>
        <p:spPr>
          <a:xfrm>
            <a:off x="678613" y="483065"/>
            <a:ext cx="13518628" cy="1028446"/>
          </a:xfrm>
          <a:prstGeom prst="rect">
            <a:avLst/>
          </a:prstGeom>
        </p:spPr>
        <p:txBody>
          <a:bodyPr lIns="0" tIns="0" rIns="0" bIns="0" rtlCol="0" anchor="t">
            <a:spAutoFit/>
          </a:bodyPr>
          <a:lstStyle/>
          <a:p>
            <a:pPr>
              <a:lnSpc>
                <a:spcPts val="8008"/>
              </a:lnSpc>
            </a:pPr>
            <a:r>
              <a:rPr lang="en-US" sz="5720">
                <a:solidFill>
                  <a:srgbClr val="FFB000"/>
                </a:solidFill>
                <a:latin typeface="Poppins ExtraBold"/>
              </a:rPr>
              <a:t>Tautsaimniecība, uzņēmējdarbība</a:t>
            </a:r>
          </a:p>
        </p:txBody>
      </p:sp>
      <p:sp>
        <p:nvSpPr>
          <p:cNvPr id="24" name="TextBox 24"/>
          <p:cNvSpPr txBox="1"/>
          <p:nvPr/>
        </p:nvSpPr>
        <p:spPr>
          <a:xfrm>
            <a:off x="2406934" y="1713827"/>
            <a:ext cx="8554744" cy="644555"/>
          </a:xfrm>
          <a:prstGeom prst="rect">
            <a:avLst/>
          </a:prstGeom>
        </p:spPr>
        <p:txBody>
          <a:bodyPr lIns="0" tIns="0" rIns="0" bIns="0" rtlCol="0" anchor="t">
            <a:spAutoFit/>
          </a:bodyPr>
          <a:lstStyle/>
          <a:p>
            <a:pPr>
              <a:lnSpc>
                <a:spcPts val="5010"/>
              </a:lnSpc>
            </a:pPr>
            <a:r>
              <a:rPr lang="en-US" sz="3579">
                <a:solidFill>
                  <a:srgbClr val="002729"/>
                </a:solidFill>
                <a:latin typeface="Poppins ExtraBold"/>
              </a:rPr>
              <a:t>Papildu attīstības koeficients</a:t>
            </a:r>
          </a:p>
        </p:txBody>
      </p:sp>
      <p:sp>
        <p:nvSpPr>
          <p:cNvPr id="25" name="TextBox 25"/>
          <p:cNvSpPr txBox="1"/>
          <p:nvPr/>
        </p:nvSpPr>
        <p:spPr>
          <a:xfrm>
            <a:off x="2406934" y="5122579"/>
            <a:ext cx="5024961" cy="644555"/>
          </a:xfrm>
          <a:prstGeom prst="rect">
            <a:avLst/>
          </a:prstGeom>
        </p:spPr>
        <p:txBody>
          <a:bodyPr lIns="0" tIns="0" rIns="0" bIns="0" rtlCol="0" anchor="t">
            <a:spAutoFit/>
          </a:bodyPr>
          <a:lstStyle/>
          <a:p>
            <a:pPr>
              <a:lnSpc>
                <a:spcPts val="5010"/>
              </a:lnSpc>
            </a:pPr>
            <a:r>
              <a:rPr lang="en-US" sz="3579">
                <a:solidFill>
                  <a:srgbClr val="002729"/>
                </a:solidFill>
                <a:latin typeface="Poppins ExtraBold"/>
              </a:rPr>
              <a:t>NUTS 2 un NUTS 3</a:t>
            </a:r>
          </a:p>
        </p:txBody>
      </p:sp>
      <p:sp>
        <p:nvSpPr>
          <p:cNvPr id="26" name="TextBox 26"/>
          <p:cNvSpPr txBox="1"/>
          <p:nvPr/>
        </p:nvSpPr>
        <p:spPr>
          <a:xfrm>
            <a:off x="2406934" y="7185249"/>
            <a:ext cx="11622751" cy="644555"/>
          </a:xfrm>
          <a:prstGeom prst="rect">
            <a:avLst/>
          </a:prstGeom>
        </p:spPr>
        <p:txBody>
          <a:bodyPr lIns="0" tIns="0" rIns="0" bIns="0" rtlCol="0" anchor="t">
            <a:spAutoFit/>
          </a:bodyPr>
          <a:lstStyle/>
          <a:p>
            <a:pPr>
              <a:lnSpc>
                <a:spcPts val="5010"/>
              </a:lnSpc>
            </a:pPr>
            <a:r>
              <a:rPr lang="en-US" sz="3579">
                <a:solidFill>
                  <a:srgbClr val="002729"/>
                </a:solidFill>
                <a:latin typeface="Poppins ExtraBold"/>
              </a:rPr>
              <a:t>Reģionāla inovāciju un zināšanu platforma</a:t>
            </a:r>
          </a:p>
        </p:txBody>
      </p:sp>
      <p:sp>
        <p:nvSpPr>
          <p:cNvPr id="27" name="TextBox 27"/>
          <p:cNvSpPr txBox="1"/>
          <p:nvPr/>
        </p:nvSpPr>
        <p:spPr>
          <a:xfrm>
            <a:off x="2406934" y="2371744"/>
            <a:ext cx="11790307" cy="2939415"/>
          </a:xfrm>
          <a:prstGeom prst="rect">
            <a:avLst/>
          </a:prstGeom>
        </p:spPr>
        <p:txBody>
          <a:bodyPr lIns="0" tIns="0" rIns="0" bIns="0" rtlCol="0" anchor="t">
            <a:spAutoFit/>
          </a:bodyPr>
          <a:lstStyle/>
          <a:p>
            <a:pPr algn="just">
              <a:lnSpc>
                <a:spcPts val="3359"/>
              </a:lnSpc>
            </a:pPr>
            <a:r>
              <a:rPr lang="en-US" sz="2399">
                <a:solidFill>
                  <a:srgbClr val="000000"/>
                </a:solidFill>
                <a:latin typeface="Poppins"/>
              </a:rPr>
              <a:t>2.1..Ekonomiskās nevienlīdzības mazināšanai ieviest </a:t>
            </a:r>
            <a:r>
              <a:rPr lang="en-US" sz="2399">
                <a:solidFill>
                  <a:srgbClr val="000000"/>
                </a:solidFill>
                <a:latin typeface="Poppins Bold"/>
              </a:rPr>
              <a:t>papildu attīstības koeficientu</a:t>
            </a:r>
            <a:r>
              <a:rPr lang="en-US" sz="2399">
                <a:solidFill>
                  <a:srgbClr val="000000"/>
                </a:solidFill>
                <a:latin typeface="Poppins"/>
              </a:rPr>
              <a:t> valsts atbalstam visās nozarēs, t. sk., zaļā kursa ieviešanai, enerģētikai, lauksaimniecībai, rūpniecībai, izglītībai, lokālā un reģionālā transporta infrastruktūras uzlabošanai, mājokļu attīstībai, jaunuzņēmumu veidošanai, digitalizācijai, t. sk., IKT infrastruktūrai, u. c. reģionos ar zemākiem ekonomiskajiem rādītājiem.</a:t>
            </a:r>
          </a:p>
          <a:p>
            <a:pPr algn="just">
              <a:lnSpc>
                <a:spcPts val="3359"/>
              </a:lnSpc>
            </a:pPr>
            <a:endParaRPr lang="en-US" sz="2399">
              <a:solidFill>
                <a:srgbClr val="000000"/>
              </a:solidFill>
              <a:latin typeface="Poppins"/>
            </a:endParaRPr>
          </a:p>
        </p:txBody>
      </p:sp>
      <p:sp>
        <p:nvSpPr>
          <p:cNvPr id="28" name="TextBox 28"/>
          <p:cNvSpPr txBox="1"/>
          <p:nvPr/>
        </p:nvSpPr>
        <p:spPr>
          <a:xfrm>
            <a:off x="2406934" y="5746262"/>
            <a:ext cx="12109472" cy="1682115"/>
          </a:xfrm>
          <a:prstGeom prst="rect">
            <a:avLst/>
          </a:prstGeom>
        </p:spPr>
        <p:txBody>
          <a:bodyPr lIns="0" tIns="0" rIns="0" bIns="0" rtlCol="0" anchor="t">
            <a:spAutoFit/>
          </a:bodyPr>
          <a:lstStyle/>
          <a:p>
            <a:pPr algn="just">
              <a:lnSpc>
                <a:spcPts val="3359"/>
              </a:lnSpc>
            </a:pPr>
            <a:r>
              <a:rPr lang="en-US" sz="2399">
                <a:solidFill>
                  <a:srgbClr val="000000"/>
                </a:solidFill>
                <a:latin typeface="Poppins"/>
              </a:rPr>
              <a:t>2.2. Uzsākt Eiropas Savienības fondu plānošanu NUTS 2 statistiskajā līmenī, paredzot atsevišķas attīstības programmas reģioniem ar kvotēšanu NUTS 3 līmenī atbilstoši konkrētiem sociāli ekonomiskās attīstības rādītājiem. </a:t>
            </a:r>
          </a:p>
          <a:p>
            <a:pPr algn="just">
              <a:lnSpc>
                <a:spcPts val="3359"/>
              </a:lnSpc>
            </a:pPr>
            <a:endParaRPr lang="en-US" sz="2399">
              <a:solidFill>
                <a:srgbClr val="000000"/>
              </a:solidFill>
              <a:latin typeface="Poppins"/>
            </a:endParaRPr>
          </a:p>
        </p:txBody>
      </p:sp>
      <p:sp>
        <p:nvSpPr>
          <p:cNvPr id="29" name="TextBox 29"/>
          <p:cNvSpPr txBox="1"/>
          <p:nvPr/>
        </p:nvSpPr>
        <p:spPr>
          <a:xfrm>
            <a:off x="2406934" y="7666502"/>
            <a:ext cx="10458953" cy="2101215"/>
          </a:xfrm>
          <a:prstGeom prst="rect">
            <a:avLst/>
          </a:prstGeom>
        </p:spPr>
        <p:txBody>
          <a:bodyPr lIns="0" tIns="0" rIns="0" bIns="0" rtlCol="0" anchor="t">
            <a:spAutoFit/>
          </a:bodyPr>
          <a:lstStyle/>
          <a:p>
            <a:pPr algn="just">
              <a:lnSpc>
                <a:spcPts val="3359"/>
              </a:lnSpc>
            </a:pPr>
            <a:r>
              <a:rPr lang="en-US" sz="2399">
                <a:solidFill>
                  <a:srgbClr val="000000"/>
                </a:solidFill>
                <a:latin typeface="Poppins"/>
              </a:rPr>
              <a:t>2.3. Izveidot reģionālu inovāciju un zināšanu platformu, paredzot plānošanas reģionu un pašvaldību būtisku lomu inovāciju veicināšanā, izveidojot nepieciešamo ekosistēmu (regulāru sadarbību starp publisko pārvaldi, privāto un augstākās izglītības, pētniecības sektoru, citām iesaistītajām pusēm) un infrastruktūru</a:t>
            </a:r>
          </a:p>
        </p:txBody>
      </p:sp>
      <p:pic>
        <p:nvPicPr>
          <p:cNvPr id="30" name="Picture 30"/>
          <p:cNvPicPr>
            <a:picLocks noChangeAspect="1"/>
          </p:cNvPicPr>
          <p:nvPr/>
        </p:nvPicPr>
        <p:blipFill>
          <a:blip r:embed="rId8">
            <a:alphaModFix amt="69000"/>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789999" y="-992771"/>
            <a:ext cx="4042941" cy="4042941"/>
          </a:xfrm>
          <a:prstGeom prst="rect">
            <a:avLst/>
          </a:prstGeom>
        </p:spPr>
      </p:pic>
      <p:pic>
        <p:nvPicPr>
          <p:cNvPr id="31" name="Picture 31"/>
          <p:cNvPicPr>
            <a:picLocks noChangeAspect="1"/>
          </p:cNvPicPr>
          <p:nvPr/>
        </p:nvPicPr>
        <p:blipFill>
          <a:blip r:embed="rId10"/>
          <a:srcRect t="710" b="710"/>
          <a:stretch>
            <a:fillRect/>
          </a:stretch>
        </p:blipFill>
        <p:spPr>
          <a:xfrm>
            <a:off x="14789999" y="57666"/>
            <a:ext cx="3322789" cy="389774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1614</Words>
  <Application>Microsoft Office PowerPoint</Application>
  <PresentationFormat>Custom</PresentationFormat>
  <Paragraphs>160</Paragraphs>
  <Slides>13</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Poppins</vt:lpstr>
      <vt:lpstr>Arial</vt:lpstr>
      <vt:lpstr>Poppins ExtraBold</vt:lpstr>
      <vt:lpstr>Calibri</vt:lpstr>
      <vt:lpstr>Open Sans Light Bold</vt:lpstr>
      <vt:lpstr>Poppins Bold Italics</vt:lpstr>
      <vt:lpstr>Poppins Bold</vt:lpstr>
      <vt:lpstr>Poppins ExtraBold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Latgolys kongress</dc:title>
  <dc:creator>Ilga Šuplinska</dc:creator>
  <cp:lastModifiedBy>_</cp:lastModifiedBy>
  <cp:revision>2</cp:revision>
  <dcterms:created xsi:type="dcterms:W3CDTF">2006-08-16T00:00:00Z</dcterms:created>
  <dcterms:modified xsi:type="dcterms:W3CDTF">2022-05-25T06:40:14Z</dcterms:modified>
  <dc:identifier>DAFBozXGfBk</dc:identifier>
</cp:coreProperties>
</file>